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7" r:id="rId4"/>
    <p:sldId id="260" r:id="rId5"/>
    <p:sldId id="293" r:id="rId6"/>
    <p:sldId id="297" r:id="rId7"/>
    <p:sldId id="288" r:id="rId8"/>
    <p:sldId id="296" r:id="rId9"/>
    <p:sldId id="306" r:id="rId10"/>
    <p:sldId id="307" r:id="rId11"/>
    <p:sldId id="308" r:id="rId12"/>
    <p:sldId id="309" r:id="rId13"/>
    <p:sldId id="311" r:id="rId14"/>
    <p:sldId id="310" r:id="rId15"/>
    <p:sldId id="269" r:id="rId16"/>
    <p:sldId id="312" r:id="rId17"/>
    <p:sldId id="299" r:id="rId18"/>
    <p:sldId id="313" r:id="rId19"/>
    <p:sldId id="320" r:id="rId20"/>
    <p:sldId id="336" r:id="rId21"/>
    <p:sldId id="314" r:id="rId22"/>
    <p:sldId id="315" r:id="rId23"/>
    <p:sldId id="344" r:id="rId24"/>
    <p:sldId id="316" r:id="rId25"/>
    <p:sldId id="302" r:id="rId26"/>
    <p:sldId id="303" r:id="rId27"/>
    <p:sldId id="333" r:id="rId28"/>
    <p:sldId id="301" r:id="rId29"/>
    <p:sldId id="334" r:id="rId30"/>
    <p:sldId id="330" r:id="rId31"/>
    <p:sldId id="328" r:id="rId32"/>
    <p:sldId id="322" r:id="rId33"/>
    <p:sldId id="329" r:id="rId34"/>
    <p:sldId id="323" r:id="rId35"/>
    <p:sldId id="324" r:id="rId36"/>
    <p:sldId id="325" r:id="rId37"/>
    <p:sldId id="326" r:id="rId38"/>
    <p:sldId id="327" r:id="rId39"/>
    <p:sldId id="304" r:id="rId40"/>
    <p:sldId id="347" r:id="rId41"/>
    <p:sldId id="317" r:id="rId42"/>
    <p:sldId id="331" r:id="rId43"/>
    <p:sldId id="346" r:id="rId44"/>
    <p:sldId id="345" r:id="rId45"/>
    <p:sldId id="332" r:id="rId46"/>
    <p:sldId id="337" r:id="rId47"/>
    <p:sldId id="338" r:id="rId48"/>
    <p:sldId id="339" r:id="rId49"/>
    <p:sldId id="340" r:id="rId50"/>
    <p:sldId id="341" r:id="rId51"/>
    <p:sldId id="342" r:id="rId52"/>
    <p:sldId id="34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96" autoAdjust="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470E9-7546-4AFE-81D4-AC1355E6F7A3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9EC06-782C-4413-B977-0D9E981D9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8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96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스타일클립</a:t>
            </a:r>
            <a:r>
              <a:rPr lang="ko-KR" altLang="en-US" dirty="0"/>
              <a:t> 논문 발표를 맡은 김은탁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은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이미지로부터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을 추출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하는 부분으로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CSP-Darknet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백본과 유사합니다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Darknet53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CSP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적용되지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특이하게도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은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종류가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가지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나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제일 작고 가벼운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yolo v5-s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부터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m, l, x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까지 포함해서 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가지 버전이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Head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추출된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바탕으로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물체의 위치를 찾는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부분입니다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흔히 말하는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Anchor Box(Default Box)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를 처음에 설정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하고 이를 이용하여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최종적인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Bounding Box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를 생성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 동일하게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가지의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scale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바운딩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 박스를 생성합니다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(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8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작은 물체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16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중간 물체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32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큰 물체를 인식 가능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또한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각 스케일에서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개의 앵커 박스를 사용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그러므로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총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9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개의 앵커 박스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특이하게도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은 종류가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가지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나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(small),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(medium),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(large),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(extra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...?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ㅎㅎ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버전이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s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가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backbone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크기가 가장 작고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(=layers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수가 가장 적고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빠르며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x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가 크기가 가장 크고 느립니다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 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들은 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Noto Sans Demilight"/>
              </a:rPr>
              <a:t>2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가지 변수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로 결정됩니다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바로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yaml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파일에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depth_multiple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model depth 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width_multiple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 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layer channel 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   당연히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yolo v5-s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depth&amp;width_multiple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이 가장 작고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depth_multiple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 : 0.33,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width_multiple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 : 0.50), x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depth&amp;width_multiple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은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(1.33, 1.25)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로 가장 큽니다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 드디어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헤드 공략입니다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!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yaml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파일을 보면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[from, number, module,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args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] 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으로 </a:t>
            </a:r>
            <a:r>
              <a:rPr lang="ko-KR" altLang="en-US" b="1" i="0" dirty="0" err="1">
                <a:solidFill>
                  <a:srgbClr val="EE2323"/>
                </a:solidFill>
                <a:effectLst/>
                <a:latin typeface="Noto Sans Demilight"/>
              </a:rPr>
              <a:t>구성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되있는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 것을 확인할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그리고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{Conv,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Upsample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Concat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BottleneckCSP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}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이 한 블록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이라고 생각하면 될 것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이러한 블록들이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총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마지막의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Detect 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부분에서 연결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헤드에서는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Noto Sans Demilight"/>
              </a:rPr>
              <a:t>BottleneckCSP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만이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number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값이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으로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Noto Sans Demilight"/>
              </a:rPr>
              <a:t>depth_multiple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값에 따라 더 많이 반복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즉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v5-x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에 비해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Head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층도 더 깊다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것을 알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헤드에서 주의 깊게 봐야할 모듈은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Concat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Detect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먼저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Concat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 대해 분석해보겠습니다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=====================================================================================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최신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주로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백본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(Backbone)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(Head)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라는 두 부분으로 구성된다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백본은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입력 이미지를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으로 변형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시켜주는 부분이다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ImageNet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데이터셋으로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pre-trained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시킨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VGG16, ResNet-50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대표적인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에서 추출한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location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작업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수행하는 부분이다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헤드에서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boxes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작업이 수행된다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헤드는 크게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Dense Prediction, Sparse Prediction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으로 나뉘는데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Object Detection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종류인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1-stage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2-stage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인지와 직결된다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Sparse Prediction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헤드를 사용하는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Two-Stage Detector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는 대표적으로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Faster R-CNN, R-FCN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 Regression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부분이 분리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되어 있는 것이 특징이다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Dense Prediction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헤드를 사용하는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One-Stage Detector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는 대표적으로 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YOLO, SSD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Two-Stage 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 다르게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 One-Stage 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 Regression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이 통합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되어 있는 것이 특징이다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861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은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이미지로부터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을 추출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하는 부분으로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CSP-Darknet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를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백본과 유사합니다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Darknet53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CSP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적용되지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특이하게도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은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종류가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가지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나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제일 작고 가벼운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yolo v5-s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부터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m, l, x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까지 포함해서 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가지 버전이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Head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추출된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바탕으로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물체의 위치를 찾는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부분입니다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흔히 말하는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Anchor Box(Default Box)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를 처음에 설정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하고 이를 이용하여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최종적인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Bounding Box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를 생성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YOLO v3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 동일하게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가지의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scale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바운딩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 박스를 생성합니다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(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8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작은 물체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16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중간 물체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32 pixel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정보를 가진 큰 물체를 인식 가능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또한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각 스케일에서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개의 앵커 박스를 사용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그러므로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총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9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개의 앵커 박스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특이하게도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은 종류가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가지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나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(small),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(medium),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(large),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(extra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...?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ㅎㅎ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버전이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s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가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backbone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크기가 가장 작고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(=layers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수가 가장 적고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빠르며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, x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가 크기가 가장 크고 느립니다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 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들은 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Noto Sans Demilight"/>
              </a:rPr>
              <a:t>2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oto Sans Demilight"/>
              </a:rPr>
              <a:t>가지 변수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로 결정됩니다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바로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yaml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파일에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depth_multiple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model depth 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width_multiple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" 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layer channel multiple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   당연히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yolo v5-s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depth&amp;width_multiple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이 가장 작고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depth_multiple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 : 0.33,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width_multiple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 : 0.50), x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0" i="1" dirty="0" err="1">
                <a:solidFill>
                  <a:srgbClr val="000000"/>
                </a:solidFill>
                <a:effectLst/>
                <a:latin typeface="Noto Sans Demilight"/>
              </a:rPr>
              <a:t>depth&amp;width_multiple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은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(1.33, 1.25)</a:t>
            </a:r>
            <a:r>
              <a:rPr lang="ko-KR" altLang="en-US" b="0" i="1" dirty="0">
                <a:solidFill>
                  <a:srgbClr val="000000"/>
                </a:solidFill>
                <a:effectLst/>
                <a:latin typeface="Noto Sans Demilight"/>
              </a:rPr>
              <a:t>로 가장 큽니다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 드디어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YOLO v5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헤드 공략입니다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!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yaml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파일을 보면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[from, number, module,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args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] 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으로 </a:t>
            </a:r>
            <a:r>
              <a:rPr lang="ko-KR" altLang="en-US" b="1" i="0" dirty="0" err="1">
                <a:solidFill>
                  <a:srgbClr val="EE2323"/>
                </a:solidFill>
                <a:effectLst/>
                <a:latin typeface="Noto Sans Demilight"/>
              </a:rPr>
              <a:t>구성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Demilight"/>
              </a:rPr>
              <a:t>되있는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 것을 확인할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그리고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{Conv,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Upsample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Concat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BottleneckCSP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}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이 한 블록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이라고 생각하면 될 것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이러한 블록들이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총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4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가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 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마지막의 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Detect 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부분에서 연결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헤드에서는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Noto Sans Demilight"/>
              </a:rPr>
              <a:t>BottleneckCSP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만이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number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값이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3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으로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,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Noto Sans Demilight"/>
              </a:rPr>
              <a:t>depth_multiple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값에 따라 더 많이 반복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즉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 v5-x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에 비해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Head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층도 더 깊다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것을 알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헤드에서 주의 깊게 봐야할 모듈은</a:t>
            </a:r>
            <a:r>
              <a:rPr lang="ko-KR" altLang="en-US" b="1" i="0" dirty="0">
                <a:solidFill>
                  <a:srgbClr val="EE2323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latin typeface="Noto Sans Demilight"/>
              </a:rPr>
              <a:t>Concat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 </a:t>
            </a:r>
            <a:r>
              <a:rPr lang="en-US" altLang="ko-KR" b="1" i="0" dirty="0">
                <a:solidFill>
                  <a:srgbClr val="EE2323"/>
                </a:solidFill>
                <a:effectLst/>
                <a:latin typeface="Noto Sans Demilight"/>
              </a:rPr>
              <a:t>Detect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먼저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Demilight"/>
              </a:rPr>
              <a:t>Concat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 대해 분석해보겠습니다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=====================================================================================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최신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 주로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백본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(Backbone)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(Head)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라는 두 부분으로 구성된다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백본은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입력 이미지를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으로 변형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시켜주는 부분이다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ImageNet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데이터셋으로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pre-trained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시킨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VGG16, ResNet-50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대표적인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에서 추출한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feature map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location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작업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을 수행하는 부분이다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헤드에서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와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boxes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작업이 수행된다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" panose="020B0502040504020204" pitchFamily="34" charset="0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 헤드는 크게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Dense Prediction, Sparse Prediction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으로 나뉘는데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Object Detection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의 종류인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1-stage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2-stage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인지와 직결된다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Sparse Prediction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헤드를 사용하는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Two-Stage Detector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는 대표적으로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Faster R-CNN, R-FCN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 Regression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부분이 분리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되어 있는 것이 특징이다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Dense Prediction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헤드를 사용하는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One-Stage Detector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는 대표적으로 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YOLO, SSD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등이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Two-Stage 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과 다르게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, One-Stage Detector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는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Predict Classes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Bounding Box Regression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이 통합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Demilight"/>
              </a:rPr>
              <a:t>되어 있는 것이 특징이다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Demilight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23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목차를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목차는 백그라운드</a:t>
            </a:r>
            <a:r>
              <a:rPr lang="en-US" altLang="ko-KR" dirty="0"/>
              <a:t>,</a:t>
            </a:r>
            <a:r>
              <a:rPr lang="ko-KR" altLang="en-US" dirty="0" err="1"/>
              <a:t>인트로덕션</a:t>
            </a:r>
            <a:r>
              <a:rPr lang="en-US" altLang="ko-KR" dirty="0"/>
              <a:t>,</a:t>
            </a:r>
            <a:r>
              <a:rPr lang="ko-KR" altLang="en-US" dirty="0" err="1"/>
              <a:t>레이턴트옵티마이제이션</a:t>
            </a:r>
            <a:r>
              <a:rPr lang="en-US" altLang="ko-KR" dirty="0"/>
              <a:t>,</a:t>
            </a:r>
            <a:r>
              <a:rPr lang="ko-KR" altLang="en-US" dirty="0" err="1"/>
              <a:t>레이턴트</a:t>
            </a:r>
            <a:r>
              <a:rPr lang="ko-KR" altLang="en-US" dirty="0"/>
              <a:t> </a:t>
            </a:r>
            <a:r>
              <a:rPr lang="ko-KR" altLang="en-US" dirty="0" err="1"/>
              <a:t>맵퍼</a:t>
            </a:r>
            <a:r>
              <a:rPr lang="en-US" altLang="ko-KR" dirty="0"/>
              <a:t>, </a:t>
            </a:r>
            <a:r>
              <a:rPr lang="ko-KR" altLang="en-US" dirty="0" err="1"/>
              <a:t>글로벌다이렉션</a:t>
            </a:r>
            <a:r>
              <a:rPr lang="en-US" altLang="ko-KR" dirty="0"/>
              <a:t>, </a:t>
            </a:r>
            <a:r>
              <a:rPr lang="ko-KR" altLang="en-US" dirty="0" err="1"/>
              <a:t>컴페리션스</a:t>
            </a:r>
            <a:r>
              <a:rPr lang="ko-KR" altLang="en-US" dirty="0"/>
              <a:t> </a:t>
            </a:r>
            <a:r>
              <a:rPr lang="ko-KR" altLang="en-US" dirty="0" err="1"/>
              <a:t>앤드</a:t>
            </a:r>
            <a:r>
              <a:rPr lang="ko-KR" altLang="en-US" dirty="0"/>
              <a:t> </a:t>
            </a:r>
            <a:r>
              <a:rPr lang="ko-KR" altLang="en-US" dirty="0" err="1"/>
              <a:t>이벨류에이션</a:t>
            </a:r>
            <a:r>
              <a:rPr lang="en-US" altLang="ko-KR" dirty="0"/>
              <a:t>, </a:t>
            </a:r>
            <a:r>
              <a:rPr lang="ko-KR" altLang="en-US" dirty="0" err="1"/>
              <a:t>리미테이션</a:t>
            </a:r>
            <a:r>
              <a:rPr lang="en-US" altLang="ko-KR" dirty="0"/>
              <a:t>, </a:t>
            </a:r>
            <a:r>
              <a:rPr lang="ko-KR" altLang="en-US" dirty="0" err="1"/>
              <a:t>콘클루션순으로</a:t>
            </a:r>
            <a:r>
              <a:rPr lang="ko-KR" altLang="en-US" dirty="0"/>
              <a:t> 발표를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44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979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961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665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207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백그라운드를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8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740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전에 설명했던 </a:t>
            </a:r>
            <a:r>
              <a:rPr lang="ko-KR" altLang="en-US" dirty="0" err="1"/>
              <a:t>아키텍쳐가</a:t>
            </a:r>
            <a:r>
              <a:rPr lang="ko-KR" altLang="en-US" dirty="0"/>
              <a:t> 기존의 </a:t>
            </a:r>
            <a:r>
              <a:rPr lang="ko-KR" altLang="en-US" dirty="0" err="1"/>
              <a:t>스타일겐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latent </a:t>
            </a:r>
            <a:r>
              <a:rPr lang="ko-KR" altLang="en-US" dirty="0" err="1"/>
              <a:t>백터로</a:t>
            </a:r>
            <a:r>
              <a:rPr lang="ko-KR" altLang="en-US" dirty="0"/>
              <a:t> 이미지를 </a:t>
            </a:r>
            <a:r>
              <a:rPr lang="ko-KR" altLang="en-US" dirty="0" err="1"/>
              <a:t>매니퓰레이션</a:t>
            </a:r>
            <a:r>
              <a:rPr lang="ko-KR" altLang="en-US" dirty="0"/>
              <a:t> </a:t>
            </a:r>
            <a:r>
              <a:rPr lang="ko-KR" altLang="en-US" dirty="0" err="1"/>
              <a:t>하는것이라면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스타일 클립에서의 </a:t>
            </a:r>
            <a:r>
              <a:rPr lang="ko-KR" altLang="en-US" dirty="0" err="1"/>
              <a:t>레이턴트</a:t>
            </a:r>
            <a:r>
              <a:rPr lang="ko-KR" altLang="en-US" dirty="0"/>
              <a:t> 스페이스가 뽑히는 과정을 간략히 보여드리면 </a:t>
            </a:r>
            <a:r>
              <a:rPr lang="en-US" altLang="ko-KR" dirty="0"/>
              <a:t>w</a:t>
            </a:r>
            <a:r>
              <a:rPr lang="ko-KR" altLang="en-US" dirty="0"/>
              <a:t>값을 </a:t>
            </a:r>
            <a:r>
              <a:rPr lang="ko-KR" altLang="en-US" dirty="0" err="1"/>
              <a:t>레이턴트</a:t>
            </a:r>
            <a:r>
              <a:rPr lang="ko-KR" altLang="en-US" dirty="0"/>
              <a:t> 스페이스 상에 넣고 각각 </a:t>
            </a:r>
            <a:r>
              <a:rPr lang="ko-KR" altLang="en-US" dirty="0" err="1"/>
              <a:t>레이턴트</a:t>
            </a:r>
            <a:r>
              <a:rPr lang="ko-KR" altLang="en-US" dirty="0"/>
              <a:t> </a:t>
            </a:r>
            <a:r>
              <a:rPr lang="ko-KR" altLang="en-US" dirty="0" err="1"/>
              <a:t>백터의</a:t>
            </a:r>
            <a:r>
              <a:rPr lang="ko-KR" altLang="en-US" dirty="0"/>
              <a:t> </a:t>
            </a:r>
            <a:r>
              <a:rPr lang="ko-KR" altLang="en-US" dirty="0" err="1"/>
              <a:t>피쳐들이</a:t>
            </a:r>
            <a:r>
              <a:rPr lang="ko-KR" altLang="en-US" dirty="0"/>
              <a:t> 모여 </a:t>
            </a:r>
            <a:r>
              <a:rPr lang="en-US" altLang="ko-KR" dirty="0"/>
              <a:t>w+ </a:t>
            </a:r>
            <a:r>
              <a:rPr lang="ko-KR" altLang="en-US" dirty="0"/>
              <a:t>스페이스로 변형되게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전에 설명했던 </a:t>
            </a:r>
            <a:r>
              <a:rPr lang="ko-KR" altLang="en-US" dirty="0" err="1"/>
              <a:t>아키텍쳐가</a:t>
            </a:r>
            <a:r>
              <a:rPr lang="ko-KR" altLang="en-US" dirty="0"/>
              <a:t> 기존의 </a:t>
            </a:r>
            <a:r>
              <a:rPr lang="ko-KR" altLang="en-US" dirty="0" err="1"/>
              <a:t>스타일겐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latent </a:t>
            </a:r>
            <a:r>
              <a:rPr lang="ko-KR" altLang="en-US" dirty="0" err="1"/>
              <a:t>백터로</a:t>
            </a:r>
            <a:r>
              <a:rPr lang="ko-KR" altLang="en-US" dirty="0"/>
              <a:t> 이미지를 </a:t>
            </a:r>
            <a:r>
              <a:rPr lang="ko-KR" altLang="en-US" dirty="0" err="1"/>
              <a:t>매니퓰레이션</a:t>
            </a:r>
            <a:r>
              <a:rPr lang="ko-KR" altLang="en-US" dirty="0"/>
              <a:t> </a:t>
            </a:r>
            <a:r>
              <a:rPr lang="ko-KR" altLang="en-US" dirty="0" err="1"/>
              <a:t>하는것이라면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스타일 클립에서의 </a:t>
            </a:r>
            <a:r>
              <a:rPr lang="ko-KR" altLang="en-US" dirty="0" err="1"/>
              <a:t>레이턴트</a:t>
            </a:r>
            <a:r>
              <a:rPr lang="ko-KR" altLang="en-US" dirty="0"/>
              <a:t> 스페이스가 뽑히는 과정을 간략히 보여드리면 </a:t>
            </a:r>
            <a:r>
              <a:rPr lang="en-US" altLang="ko-KR" dirty="0"/>
              <a:t>w</a:t>
            </a:r>
            <a:r>
              <a:rPr lang="ko-KR" altLang="en-US" dirty="0"/>
              <a:t>값을 </a:t>
            </a:r>
            <a:r>
              <a:rPr lang="ko-KR" altLang="en-US" dirty="0" err="1"/>
              <a:t>레이턴트</a:t>
            </a:r>
            <a:r>
              <a:rPr lang="ko-KR" altLang="en-US" dirty="0"/>
              <a:t> 스페이스 상에 넣고 각각 </a:t>
            </a:r>
            <a:r>
              <a:rPr lang="ko-KR" altLang="en-US" dirty="0" err="1"/>
              <a:t>레이턴트</a:t>
            </a:r>
            <a:r>
              <a:rPr lang="ko-KR" altLang="en-US" dirty="0"/>
              <a:t> </a:t>
            </a:r>
            <a:r>
              <a:rPr lang="ko-KR" altLang="en-US" dirty="0" err="1"/>
              <a:t>백터의</a:t>
            </a:r>
            <a:r>
              <a:rPr lang="ko-KR" altLang="en-US" dirty="0"/>
              <a:t> </a:t>
            </a:r>
            <a:r>
              <a:rPr lang="ko-KR" altLang="en-US" dirty="0" err="1"/>
              <a:t>피쳐들이</a:t>
            </a:r>
            <a:r>
              <a:rPr lang="ko-KR" altLang="en-US" dirty="0"/>
              <a:t> 모여 </a:t>
            </a:r>
            <a:r>
              <a:rPr lang="en-US" altLang="ko-KR" dirty="0"/>
              <a:t>w+ </a:t>
            </a:r>
            <a:r>
              <a:rPr lang="ko-KR" altLang="en-US" dirty="0"/>
              <a:t>스페이스로 변형되게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백그라운드를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85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백그라운드를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8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9EC06-782C-4413-B977-0D9E981D9A2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8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FE971-881F-4A97-90E4-DA5B45957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F1164-FE17-4AF4-A365-C541A360C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1127B-8551-4806-90C9-6A24E8B7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894B-540A-4421-8E67-4814211844B3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B1A9A-4D11-48AA-966C-34D697FA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86B3A-49E9-420B-9163-AE893659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6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3CD12-2799-4744-B81B-9FDB4E2D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F5BD9D-E797-4414-8425-331D837AD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D21B5-44C8-40F1-BA0E-B771922F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73FF-9E52-47EA-8D59-9915D20C9825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A11BB-80CC-49F3-9CBE-A5504CC47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BB9DC-C37F-4EE8-A019-F733C6EB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8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07D347-3AED-447C-A9C4-A0D98A0E3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99D84-58FB-49DB-BD16-6C7AC335D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5BFF17-64D0-4A72-A112-C75AB465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18F3C-5E4C-44F6-9E06-2EB8BF9A34E3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36E4B-F4D1-44BE-A18F-9DA54A15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441F8-277A-4463-AD51-C668E6F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78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1D70A-3AC3-4DEB-9F0A-0C3E08CD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9793C-CF3D-49E5-9471-B1B9E8487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56EEC6-061F-4B7F-9114-2DE71E2F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D96CF-316C-49B5-8B56-130A5329CBBE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ED98F-59A3-4C1B-957F-902EA092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4197A-C5DF-4606-9AE0-DF587345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2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11ECB-53EA-4506-943B-C77B43F38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92617-0048-43BB-B5C4-2585FE398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2A461-9E9D-4F5C-A9A6-6E2B4806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301C-12D2-4183-BC4F-DAA293145D03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55F97-CFD7-4E57-AF45-DE2C5CAE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5A644-359F-418F-8010-370A58BB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6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2DDB4-5CB1-4D35-8A28-4C2C5D5D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5C8B8-D0D9-47D4-90CD-88D9EA1E8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B1509-9788-497D-8DCD-2213856EA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134F53-7E06-474D-A580-4DE4CD3C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4790-A1D0-4808-99C5-0094749A9B56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0F28C8-0E10-4FA9-BF05-434005AA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3A5EA-529F-45AB-A483-E4259A6F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6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3A816-D4EF-42C9-B533-A7067852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EDE2A-C11E-43E0-A3F3-0C529BD8B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AB99B-B713-48F5-B85C-0059D04E5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DA395F-4CEC-408E-83E2-DB5590CD9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D92F47-18C0-4BF9-B49B-E67E661C5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BCDA6D-D227-4E5B-956C-1715F4BB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B532-992B-417C-A497-E03F2CB2B5D2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2ADCF7-56E9-409E-89D7-4EAAED51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BACE45-3BA1-4D03-B3A3-1A485826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1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2FF24-07D5-42DE-A06C-FD6EE956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A71BDD-43EF-4820-8045-DEC779F8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7D42-4576-45CE-83BD-570E95225F54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225986-80C4-4198-8C88-1DE4FCC3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1AF215-7848-4485-ABDE-F6DCA3FA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0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5CA05A-CF87-4266-907A-DDBD1290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6C958-3737-477E-8B2F-726BD0697493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77EDC4-A5EB-4267-93D2-A2F33684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C16006-F55E-4DAA-8140-8D404186F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0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63C57-6872-4AF6-B2E0-26024EF9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E3EF3-F2C0-445C-B1BC-523357D1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C923C7-4F9A-4DC6-A9EE-94A35E98A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4423F7-DA7F-43FF-8C02-EBC6D788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30EB-718B-4A76-B64A-792F1A2EE83D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2167DE-D450-4348-8D32-20FF27CD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69C4FF-A48B-4DA3-A789-891FD2C1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0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E1120-5730-4DA1-93F6-4FE8F9D3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88209E-CEAB-4019-88B2-BD2635797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37DB68-45E2-4205-B134-F5E3A7901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685726-175E-47B7-9280-594F6B846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978A-1165-4EC4-B058-10A2719FEE11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309E25-06C8-4DDC-846A-6D9E7F62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0B89EE-5AD9-4C5C-9D62-EB9B87B7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5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4A1AC7-931A-4B62-8065-FD929F8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283D8F-7BF8-4E7E-900D-37396D867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9DC58-3195-4E0A-9975-9125EC226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6CBEB-1B6C-4795-BC8F-0DCBA917358E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55337-AE3B-4EF3-9219-793D47D7E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6667C-5ACE-4D32-91F6-180C6696D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0A28B-2717-4A4B-A060-DA7F8A2C8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95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332" y="191931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YOLOv4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661D-8907-4EC3-A67A-0596AB46F41E}"/>
              </a:ext>
            </a:extLst>
          </p:cNvPr>
          <p:cNvSpPr txBox="1"/>
          <p:nvPr/>
        </p:nvSpPr>
        <p:spPr>
          <a:xfrm>
            <a:off x="2769496" y="3503528"/>
            <a:ext cx="6653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itchFamily="18" charset="-127"/>
                <a:ea typeface="HY강M" pitchFamily="18" charset="-127"/>
              </a:rPr>
              <a:t>YOLOv4</a:t>
            </a:r>
            <a:r>
              <a:rPr lang="en-US" altLang="ko-KR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: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 Speed and Accuracy of Object Detection</a:t>
            </a:r>
            <a:endParaRPr lang="en-US" altLang="ko-KR" i="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487295" y="6213772"/>
            <a:ext cx="235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발표자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이재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Backbone - Neck - Head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295DB-2F57-4606-AEA0-C1854E850D1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66736" y="726657"/>
            <a:ext cx="1111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Backbone: Image net</a:t>
            </a:r>
            <a:r>
              <a:rPr lang="ko-KR" altLang="en-US" sz="2800" b="1" dirty="0" smtClean="0"/>
              <a:t>에서 </a:t>
            </a:r>
            <a:r>
              <a:rPr lang="en-US" altLang="ko-KR" sz="2800" b="1" dirty="0" smtClean="0"/>
              <a:t>pre-trained </a:t>
            </a:r>
            <a:r>
              <a:rPr lang="ko-KR" altLang="en-US" sz="2800" b="1" dirty="0" smtClean="0"/>
              <a:t>된 </a:t>
            </a:r>
            <a:r>
              <a:rPr lang="en-US" altLang="ko-KR" sz="2800" b="1" dirty="0" smtClean="0"/>
              <a:t>backbone network</a:t>
            </a:r>
            <a:endParaRPr lang="ko-KR" altLang="en-US" sz="28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22400" y="1249877"/>
            <a:ext cx="100935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1534711" y="1249877"/>
            <a:ext cx="1045028" cy="627506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39807" y="2141572"/>
            <a:ext cx="5171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Feature extractor (feature map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추출기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pic>
        <p:nvPicPr>
          <p:cNvPr id="20482" name="Picture 2" descr="C:\Users\KM LEE\Desktop\ggg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28" y="2810494"/>
            <a:ext cx="5972289" cy="36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KM LEE\Desktop\bbc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4" y="3417613"/>
            <a:ext cx="5788274" cy="35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6837228" y="2180274"/>
            <a:ext cx="1536518" cy="361408"/>
            <a:chOff x="6823711" y="2027874"/>
            <a:chExt cx="1536518" cy="361408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7184571" y="2027874"/>
              <a:ext cx="1175658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184571" y="2027874"/>
              <a:ext cx="0" cy="361408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7184571" y="2389282"/>
              <a:ext cx="1175658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823711" y="2208578"/>
              <a:ext cx="36086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8519886" y="1969818"/>
            <a:ext cx="119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GPU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549281" y="2353664"/>
            <a:ext cx="119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CPU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9361714" y="2025460"/>
            <a:ext cx="177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Detector</a:t>
            </a:r>
            <a:r>
              <a:rPr lang="ko-KR" altLang="en-US" b="1" dirty="0" smtClean="0"/>
              <a:t>가 </a:t>
            </a:r>
            <a:endParaRPr lang="en-US" altLang="ko-KR" b="1" dirty="0" smtClean="0"/>
          </a:p>
          <a:p>
            <a:r>
              <a:rPr lang="ko-KR" altLang="en-US" b="1" dirty="0" smtClean="0"/>
              <a:t>구분할 수 있음</a:t>
            </a:r>
            <a:endParaRPr lang="ko-KR" altLang="en-US" b="1" dirty="0"/>
          </a:p>
        </p:txBody>
      </p:sp>
      <p:pic>
        <p:nvPicPr>
          <p:cNvPr id="20484" name="Picture 4" descr="C:\Users\KM LEE\Desktop\Fig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32" y="5437723"/>
            <a:ext cx="6638193" cy="12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384832" y="6246056"/>
            <a:ext cx="6638193" cy="11573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668848" y="1692717"/>
            <a:ext cx="631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입력 이미지를 </a:t>
            </a:r>
            <a:r>
              <a:rPr lang="en-US" altLang="ko-KR" b="1" dirty="0" smtClean="0"/>
              <a:t>feature map</a:t>
            </a:r>
            <a:r>
              <a:rPr lang="ko-KR" altLang="en-US" b="1" dirty="0" smtClean="0"/>
              <a:t>으로 변형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7305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CSP </a:t>
            </a:r>
            <a:r>
              <a:rPr lang="en-US" altLang="ko-KR" sz="3200" b="1" dirty="0" err="1" smtClean="0"/>
              <a:t>Darknet</a:t>
            </a:r>
            <a:r>
              <a:rPr lang="en-US" altLang="ko-KR" sz="3200" b="1" dirty="0" smtClean="0"/>
              <a:t> 53 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295DB-2F57-4606-AEA0-C1854E850D1E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22530" name="Picture 2" descr="C:\Users\KM LEE\Desktop\4_Darknet_vs_CSPDark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694654"/>
            <a:ext cx="5641975" cy="616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451100" y="990600"/>
            <a:ext cx="393700" cy="2413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61000" y="990600"/>
            <a:ext cx="393700" cy="2413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75500" y="742728"/>
            <a:ext cx="4340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차이점</a:t>
            </a:r>
            <a:r>
              <a:rPr lang="en-US" altLang="ko-KR" b="1" dirty="0" smtClean="0"/>
              <a:t>: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1. Leaky </a:t>
            </a:r>
            <a:r>
              <a:rPr lang="en-US" altLang="ko-KR" b="1" dirty="0" err="1" smtClean="0"/>
              <a:t>Relu</a:t>
            </a:r>
            <a:r>
              <a:rPr lang="ko-KR" altLang="en-US" b="1" dirty="0" smtClean="0"/>
              <a:t>가 아닌 </a:t>
            </a:r>
            <a:r>
              <a:rPr lang="en-US" altLang="ko-KR" b="1" dirty="0" smtClean="0"/>
              <a:t>Mish</a:t>
            </a:r>
            <a:r>
              <a:rPr lang="ko-KR" altLang="en-US" b="1" dirty="0"/>
              <a:t>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2. CSP </a:t>
            </a:r>
            <a:r>
              <a:rPr lang="en-US" altLang="ko-KR" b="1" dirty="0" err="1" smtClean="0"/>
              <a:t>DenseBlock</a:t>
            </a:r>
            <a:r>
              <a:rPr lang="ko-KR" altLang="en-US" b="1" dirty="0" smtClean="0"/>
              <a:t>을 사용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4458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CSP </a:t>
            </a:r>
            <a:r>
              <a:rPr lang="en-US" altLang="ko-KR" sz="3200" b="1" dirty="0" err="1" smtClean="0"/>
              <a:t>Darknet</a:t>
            </a:r>
            <a:r>
              <a:rPr lang="en-US" altLang="ko-KR" sz="3200" b="1" dirty="0" smtClean="0"/>
              <a:t> 53 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295DB-2F57-4606-AEA0-C1854E850D1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6737" y="963093"/>
            <a:ext cx="4340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Leaky </a:t>
            </a:r>
            <a:r>
              <a:rPr lang="en-US" altLang="ko-KR" b="1" dirty="0" err="1" smtClean="0"/>
              <a:t>Relu</a:t>
            </a:r>
            <a:r>
              <a:rPr lang="ko-KR" altLang="en-US" b="1" dirty="0"/>
              <a:t> </a:t>
            </a:r>
            <a:r>
              <a:rPr lang="en-US" altLang="ko-KR" b="1" dirty="0" err="1" smtClean="0"/>
              <a:t>vs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Mish</a:t>
            </a:r>
            <a:r>
              <a:rPr lang="ko-KR" altLang="en-US" b="1" dirty="0"/>
              <a:t>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endParaRPr lang="en-US" altLang="ko-KR" b="1" dirty="0"/>
          </a:p>
        </p:txBody>
      </p:sp>
      <p:pic>
        <p:nvPicPr>
          <p:cNvPr id="23554" name="Picture 2" descr="C:\Users\KM LEE\Desktop\f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37" y="1482424"/>
            <a:ext cx="8011613" cy="245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KM LEE\Desktop\vxv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21" y="4076701"/>
            <a:ext cx="4323204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KM LEE\Desktop\fvbbc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576" y="4076701"/>
            <a:ext cx="2225774" cy="23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5803900" y="5029200"/>
            <a:ext cx="1028700" cy="23376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752600" y="3657600"/>
            <a:ext cx="4432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48800" y="1482424"/>
            <a:ext cx="242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relu</a:t>
            </a:r>
            <a:r>
              <a:rPr lang="ko-KR" altLang="en-US" b="1" dirty="0"/>
              <a:t>보다 </a:t>
            </a:r>
            <a:r>
              <a:rPr lang="en-US" altLang="ko-KR" b="1" dirty="0"/>
              <a:t>mish</a:t>
            </a:r>
            <a:r>
              <a:rPr lang="ko-KR" altLang="en-US" b="1" dirty="0"/>
              <a:t>의 </a:t>
            </a:r>
            <a:r>
              <a:rPr lang="en-US" altLang="ko-KR" b="1" dirty="0"/>
              <a:t>gradient </a:t>
            </a:r>
            <a:r>
              <a:rPr lang="ko-KR" altLang="en-US" b="1" dirty="0"/>
              <a:t>가 좀 더 </a:t>
            </a:r>
            <a:endParaRPr lang="en-US" altLang="ko-KR" b="1" dirty="0" smtClean="0"/>
          </a:p>
          <a:p>
            <a:r>
              <a:rPr lang="ko-KR" altLang="en-US" b="1" dirty="0" err="1" smtClean="0"/>
              <a:t>스무스하게</a:t>
            </a:r>
            <a:r>
              <a:rPr lang="ko-KR" altLang="en-US" b="1" dirty="0" smtClean="0"/>
              <a:t> </a:t>
            </a:r>
            <a:r>
              <a:rPr lang="ko-KR" altLang="en-US" b="1" dirty="0"/>
              <a:t>나오는 것을 확인했다고 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48800" y="4076701"/>
            <a:ext cx="242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mish</a:t>
            </a:r>
            <a:r>
              <a:rPr lang="ko-KR" altLang="en-US" b="1" dirty="0"/>
              <a:t>를 사용하니</a:t>
            </a:r>
            <a:r>
              <a:rPr lang="en-US" altLang="ko-KR" b="1" dirty="0"/>
              <a:t>, </a:t>
            </a:r>
            <a:endParaRPr lang="en-US" altLang="ko-KR" b="1" dirty="0" smtClean="0"/>
          </a:p>
          <a:p>
            <a:r>
              <a:rPr lang="ko-KR" altLang="en-US" b="1" dirty="0" smtClean="0"/>
              <a:t>평균 </a:t>
            </a:r>
            <a:r>
              <a:rPr lang="ko-KR" altLang="en-US" b="1" dirty="0"/>
              <a:t>정확도도 올라가고 정점의 정확도도 올라가는 </a:t>
            </a:r>
            <a:r>
              <a:rPr lang="ko-KR" altLang="en-US" b="1" dirty="0" smtClean="0"/>
              <a:t>것을 확인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91362" y="2306935"/>
            <a:ext cx="204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</a:rPr>
              <a:t>softplus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함수는 매끄럽게 만든 </a:t>
            </a:r>
            <a:r>
              <a:rPr lang="en-US" altLang="ko-KR" dirty="0" err="1">
                <a:solidFill>
                  <a:srgbClr val="FFFF00"/>
                </a:solidFill>
              </a:rPr>
              <a:t>ReLU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 smtClean="0">
                <a:solidFill>
                  <a:srgbClr val="FFFF00"/>
                </a:solidFill>
              </a:rPr>
              <a:t>함수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endParaRPr lang="en-US" altLang="ko-KR" dirty="0">
              <a:solidFill>
                <a:srgbClr val="FFFF00"/>
              </a:solidFill>
            </a:endParaRPr>
          </a:p>
          <a:p>
            <a:r>
              <a:rPr lang="en-US" altLang="ko-KR" dirty="0">
                <a:solidFill>
                  <a:srgbClr val="FFFF00"/>
                </a:solidFill>
              </a:rPr>
              <a:t>log(</a:t>
            </a:r>
            <a:r>
              <a:rPr lang="en-US" altLang="ko-KR" dirty="0" err="1">
                <a:solidFill>
                  <a:srgbClr val="FFFF00"/>
                </a:solidFill>
              </a:rPr>
              <a:t>exp</a:t>
            </a:r>
            <a:r>
              <a:rPr lang="en-US" altLang="ko-KR" dirty="0">
                <a:solidFill>
                  <a:srgbClr val="FFFF00"/>
                </a:solidFill>
              </a:rPr>
              <a:t>(x) + 1)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6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CSP </a:t>
            </a:r>
            <a:r>
              <a:rPr lang="en-US" altLang="ko-KR" sz="3200" b="1" dirty="0" err="1" smtClean="0"/>
              <a:t>Darknet</a:t>
            </a:r>
            <a:r>
              <a:rPr lang="en-US" altLang="ko-KR" sz="3200" b="1" dirty="0" smtClean="0"/>
              <a:t> 53 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295DB-2F57-4606-AEA0-C1854E850D1E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4578" name="Picture 2" descr="C:\Users\KM LEE\Desktop\1597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37" y="1224917"/>
            <a:ext cx="4959523" cy="50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KM LEE\Desktop\45685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6728"/>
            <a:ext cx="5215071" cy="506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2137" y="742728"/>
            <a:ext cx="3114763" cy="37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MISH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516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295DB-2F57-4606-AEA0-C1854E850D1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64776" y="1209408"/>
            <a:ext cx="951249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NECK</a:t>
            </a:r>
            <a:r>
              <a:rPr lang="ko-KR" altLang="en-US" b="1" dirty="0" smtClean="0"/>
              <a:t>은 다양한 크기의 </a:t>
            </a:r>
            <a:r>
              <a:rPr lang="en-US" altLang="ko-KR" b="1" dirty="0" smtClean="0"/>
              <a:t>feature map</a:t>
            </a:r>
            <a:r>
              <a:rPr lang="ko-KR" altLang="en-US" b="1" dirty="0" smtClean="0"/>
              <a:t>을 수집하기 위해 </a:t>
            </a:r>
            <a:r>
              <a:rPr lang="en-US" altLang="ko-KR" b="1" dirty="0" smtClean="0"/>
              <a:t>block</a:t>
            </a:r>
            <a:r>
              <a:rPr lang="ko-KR" altLang="en-US" b="1" dirty="0" smtClean="0"/>
              <a:t>을 추가하거나</a:t>
            </a:r>
            <a:r>
              <a:rPr lang="en-US" altLang="ko-KR" b="1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bottom-up path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top-down path</a:t>
            </a:r>
            <a:r>
              <a:rPr lang="ko-KR" altLang="en-US" b="1" dirty="0" smtClean="0"/>
              <a:t>를 집계하는 방법을 사용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12" name="아래쪽 화살표 11"/>
          <p:cNvSpPr/>
          <p:nvPr/>
        </p:nvSpPr>
        <p:spPr>
          <a:xfrm>
            <a:off x="5431808" y="2247172"/>
            <a:ext cx="259307" cy="39578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10193" y="4228922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6"/>
                </a:solidFill>
              </a:rPr>
              <a:t>YOLOv4 : SPP(Spatial Pyramid Pooling), PAN(Path Aggregation Network)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24448" y="2852859"/>
            <a:ext cx="951249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Feature map</a:t>
            </a:r>
            <a:r>
              <a:rPr lang="ko-KR" altLang="en-US" b="1" dirty="0" smtClean="0"/>
              <a:t>을 </a:t>
            </a:r>
            <a:r>
              <a:rPr lang="en-US" altLang="ko-KR" b="1" dirty="0" smtClean="0"/>
              <a:t>refinement(</a:t>
            </a:r>
            <a:r>
              <a:rPr lang="ko-KR" altLang="en-US" b="1" dirty="0" smtClean="0"/>
              <a:t>정제</a:t>
            </a:r>
            <a:r>
              <a:rPr lang="en-US" altLang="ko-KR" b="1" dirty="0" smtClean="0"/>
              <a:t>), reconfiguration(</a:t>
            </a:r>
            <a:r>
              <a:rPr lang="ko-KR" altLang="en-US" b="1" dirty="0" smtClean="0"/>
              <a:t>재구성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4" name="아래쪽 화살표 23"/>
          <p:cNvSpPr/>
          <p:nvPr/>
        </p:nvSpPr>
        <p:spPr>
          <a:xfrm>
            <a:off x="5431806" y="3524756"/>
            <a:ext cx="259307" cy="39578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64776" y="1209408"/>
            <a:ext cx="8173119" cy="86979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124449" y="2895062"/>
            <a:ext cx="6400574" cy="454293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10193" y="4195385"/>
            <a:ext cx="8145194" cy="454293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으로 구부러진 화살표 19"/>
          <p:cNvSpPr/>
          <p:nvPr/>
        </p:nvSpPr>
        <p:spPr>
          <a:xfrm>
            <a:off x="8684276" y="3014197"/>
            <a:ext cx="1469657" cy="31681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2322" y="5363831"/>
            <a:ext cx="6890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최근 개발된 </a:t>
            </a:r>
            <a:r>
              <a:rPr lang="en-US" altLang="ko-KR" sz="1400" b="1" dirty="0" smtClean="0"/>
              <a:t>detector</a:t>
            </a:r>
            <a:r>
              <a:rPr lang="ko-KR" altLang="en-US" sz="1400" b="1" dirty="0" smtClean="0"/>
              <a:t>들은 </a:t>
            </a:r>
            <a:r>
              <a:rPr lang="en-US" altLang="ko-KR" sz="1400" b="1" dirty="0" smtClean="0"/>
              <a:t>backbone</a:t>
            </a:r>
            <a:r>
              <a:rPr lang="ko-KR" altLang="en-US" sz="1400" b="1" dirty="0" smtClean="0"/>
              <a:t>과 </a:t>
            </a:r>
            <a:r>
              <a:rPr lang="en-US" altLang="ko-KR" sz="1400" b="1" dirty="0" smtClean="0"/>
              <a:t>head</a:t>
            </a:r>
            <a:r>
              <a:rPr lang="ko-KR" altLang="en-US" sz="1400" b="1" dirty="0" smtClean="0"/>
              <a:t>사이에 약간의 </a:t>
            </a:r>
            <a:r>
              <a:rPr lang="en-US" altLang="ko-KR" sz="1400" b="1" dirty="0" smtClean="0"/>
              <a:t>layer</a:t>
            </a:r>
            <a:r>
              <a:rPr lang="ko-KR" altLang="en-US" sz="1400" b="1" dirty="0" smtClean="0"/>
              <a:t>들을 삽입</a:t>
            </a:r>
            <a:r>
              <a:rPr lang="en-US" altLang="ko-KR" sz="1400" b="1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이 </a:t>
            </a:r>
            <a:r>
              <a:rPr lang="en-US" altLang="ko-KR" sz="1400" b="1" dirty="0" smtClean="0"/>
              <a:t>layers</a:t>
            </a:r>
            <a:r>
              <a:rPr lang="ko-KR" altLang="en-US" sz="1400" b="1" dirty="0" smtClean="0"/>
              <a:t>들은 보통 서로 다른 </a:t>
            </a:r>
            <a:r>
              <a:rPr lang="en-US" altLang="ko-KR" sz="1400" b="1" dirty="0" smtClean="0"/>
              <a:t>stage</a:t>
            </a:r>
            <a:r>
              <a:rPr lang="ko-KR" altLang="en-US" sz="1400" b="1" dirty="0" smtClean="0"/>
              <a:t>들로부터 온 </a:t>
            </a:r>
            <a:r>
              <a:rPr lang="en-US" altLang="ko-KR" sz="1400" b="1" dirty="0" smtClean="0"/>
              <a:t>feature maps</a:t>
            </a:r>
            <a:r>
              <a:rPr lang="ko-KR" altLang="en-US" sz="1400" b="1" dirty="0" smtClean="0"/>
              <a:t>들을 모으는데 사용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sp>
        <p:nvSpPr>
          <p:cNvPr id="33" name="직사각형 32"/>
          <p:cNvSpPr/>
          <p:nvPr/>
        </p:nvSpPr>
        <p:spPr>
          <a:xfrm>
            <a:off x="1692322" y="5363831"/>
            <a:ext cx="6890756" cy="73866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</a:t>
            </a:r>
            <a:endParaRPr lang="en-US" altLang="ko-KR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10193" y="871573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6"/>
                </a:solidFill>
              </a:rPr>
              <a:t>YOLOv4 : SPP(Spatial Pyramid Pooling), PAN(Path Aggregation Network)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cxnSp>
        <p:nvCxnSpPr>
          <p:cNvPr id="13" name="꺾인 연결선 12"/>
          <p:cNvCxnSpPr/>
          <p:nvPr/>
        </p:nvCxnSpPr>
        <p:spPr>
          <a:xfrm>
            <a:off x="1555848" y="1236762"/>
            <a:ext cx="859806" cy="472310"/>
          </a:xfrm>
          <a:prstGeom prst="bentConnector3">
            <a:avLst/>
          </a:prstGeom>
          <a:ln w="2222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310193" y="1240905"/>
            <a:ext cx="831148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31664" y="1524406"/>
            <a:ext cx="300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최종 선택 모델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985751" y="2238233"/>
            <a:ext cx="369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Additional blocks : SPP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985750" y="2759965"/>
            <a:ext cx="440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Path-aggregation blocks : </a:t>
            </a:r>
            <a:r>
              <a:rPr lang="en-US" altLang="ko-KR" b="1" dirty="0" err="1" smtClean="0"/>
              <a:t>PANet</a:t>
            </a:r>
            <a:endParaRPr lang="ko-KR" altLang="en-US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1678675" y="2422899"/>
            <a:ext cx="307075" cy="0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678675" y="2422899"/>
            <a:ext cx="2275" cy="521732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698009" y="2944631"/>
            <a:ext cx="307075" cy="0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C:\Users\KM LEE\Desktop\6665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65" y="4135935"/>
            <a:ext cx="9858463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 flipV="1">
            <a:off x="3630304" y="3766782"/>
            <a:ext cx="0" cy="369153"/>
          </a:xfrm>
          <a:prstGeom prst="straightConnector1">
            <a:avLst/>
          </a:prstGeom>
          <a:ln w="254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52131" y="3289110"/>
            <a:ext cx="21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CSP Darknet53</a:t>
            </a:r>
            <a:endParaRPr lang="ko-KR" altLang="en-US" b="1" dirty="0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6566847" y="3766781"/>
            <a:ext cx="0" cy="369153"/>
          </a:xfrm>
          <a:prstGeom prst="straightConnector1">
            <a:avLst/>
          </a:prstGeom>
          <a:ln w="254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82186" y="3363750"/>
            <a:ext cx="215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SPP + PAN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70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 </a:t>
            </a:r>
            <a:endParaRPr lang="en-US" altLang="ko-KR" sz="3200" b="1" dirty="0"/>
          </a:p>
        </p:txBody>
      </p:sp>
      <p:pic>
        <p:nvPicPr>
          <p:cNvPr id="25602" name="Picture 2" descr="C:\Users\KM LEE\Desktop\44444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094" y="1159017"/>
            <a:ext cx="7965811" cy="546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10193" y="789685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5"/>
                </a:solidFill>
              </a:rPr>
              <a:t>Additional Blocks : SPP(Spatial Pyramid Pooling)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146" name="Picture 2" descr="C:\Users\KM LEE\Desktop\97777799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08" y="1229849"/>
            <a:ext cx="10313031" cy="50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 </a:t>
            </a:r>
            <a:endParaRPr lang="en-US" altLang="ko-KR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10193" y="789685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5"/>
                </a:solidFill>
              </a:rPr>
              <a:t>Additional Blocks : SPP(Spatial Pyramid Pooling)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 </a:t>
            </a:r>
            <a:endParaRPr lang="en-US" altLang="ko-KR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10193" y="789685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Path-aggregation blocks </a:t>
            </a:r>
            <a:r>
              <a:rPr lang="en-US" altLang="ko-KR" b="1" dirty="0" smtClean="0">
                <a:solidFill>
                  <a:srgbClr val="00B050"/>
                </a:solidFill>
              </a:rPr>
              <a:t>: PAN(Path </a:t>
            </a:r>
            <a:r>
              <a:rPr lang="en-US" altLang="ko-KR" b="1" dirty="0">
                <a:solidFill>
                  <a:srgbClr val="00B050"/>
                </a:solidFill>
              </a:rPr>
              <a:t>Aggregation Network)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pic>
        <p:nvPicPr>
          <p:cNvPr id="26626" name="Picture 2" descr="C:\Users\KM LEE\Desktop\1379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1" y="1536288"/>
            <a:ext cx="11522787" cy="384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H="1">
            <a:off x="4093029" y="4049486"/>
            <a:ext cx="348342" cy="177074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91543" y="5834743"/>
            <a:ext cx="54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상위 계층에서 미세한 지역화된 정보를 사용가능</a:t>
            </a:r>
            <a:endParaRPr lang="ko-KR" altLang="en-US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8128000" y="974351"/>
            <a:ext cx="1016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90742" y="788770"/>
            <a:ext cx="21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FPN</a:t>
            </a:r>
            <a:r>
              <a:rPr lang="ko-KR" altLang="en-US" b="1" dirty="0" smtClean="0"/>
              <a:t>의 한 종류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261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NECK </a:t>
            </a:r>
            <a:endParaRPr lang="en-US" altLang="ko-KR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10193" y="789685"/>
            <a:ext cx="831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Path-aggregation blocks </a:t>
            </a:r>
            <a:r>
              <a:rPr lang="en-US" altLang="ko-KR" b="1" dirty="0" smtClean="0">
                <a:solidFill>
                  <a:srgbClr val="00B050"/>
                </a:solidFill>
              </a:rPr>
              <a:t>: PAN(Path </a:t>
            </a:r>
            <a:r>
              <a:rPr lang="en-US" altLang="ko-KR" b="1" dirty="0">
                <a:solidFill>
                  <a:srgbClr val="00B050"/>
                </a:solidFill>
              </a:rPr>
              <a:t>Aggregation Network)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56" y="2236208"/>
            <a:ext cx="10149520" cy="28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6169" y="2308775"/>
            <a:ext cx="4731391" cy="2265027"/>
          </a:xfrm>
        </p:spPr>
        <p:txBody>
          <a:bodyPr>
            <a:normAutofit/>
          </a:bodyPr>
          <a:lstStyle/>
          <a:p>
            <a:r>
              <a:rPr lang="en-US" altLang="ko-KR" dirty="0"/>
              <a:t>Index</a:t>
            </a:r>
            <a:br>
              <a:rPr lang="en-US" altLang="ko-KR" dirty="0"/>
            </a:b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7738E0-F876-474B-AB8D-0BAB4A10AFB1}"/>
              </a:ext>
            </a:extLst>
          </p:cNvPr>
          <p:cNvCxnSpPr>
            <a:cxnSpLocks/>
          </p:cNvCxnSpPr>
          <p:nvPr/>
        </p:nvCxnSpPr>
        <p:spPr>
          <a:xfrm>
            <a:off x="3833768" y="861673"/>
            <a:ext cx="0" cy="515922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8E7EB9-A243-41D6-ACDF-34575F36376B}"/>
              </a:ext>
            </a:extLst>
          </p:cNvPr>
          <p:cNvSpPr txBox="1"/>
          <p:nvPr/>
        </p:nvSpPr>
        <p:spPr>
          <a:xfrm>
            <a:off x="4462943" y="255802"/>
            <a:ext cx="6094602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Basic Concept</a:t>
            </a:r>
            <a:endParaRPr lang="en-US" altLang="ko-KR" sz="1600" dirty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Improvement of YOLO Algorithm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One-Stage vs Two Stage</a:t>
            </a:r>
            <a:endParaRPr lang="en-US" altLang="ko-KR" sz="1600" dirty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/>
              <a:t>Backbone – Neck -Head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IOU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Modified</a:t>
            </a:r>
            <a:endParaRPr lang="en-US" altLang="ko-KR" sz="1600" dirty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Back of freebies &amp; Back of specials</a:t>
            </a:r>
            <a:endParaRPr lang="en-US" altLang="ko-KR" sz="1600" dirty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err="1" smtClean="0"/>
              <a:t>DropBlock</a:t>
            </a:r>
            <a:endParaRPr lang="en-US" altLang="ko-KR" sz="1600" dirty="0" smtClean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SAT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err="1" smtClean="0"/>
              <a:t>CutMIX</a:t>
            </a:r>
            <a:endParaRPr lang="en-US" altLang="ko-KR" sz="1600" dirty="0" smtClean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Mosaic</a:t>
            </a:r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/>
              <a:t> </a:t>
            </a:r>
            <a:r>
              <a:rPr lang="ko-KR" altLang="en-US" sz="1600" dirty="0" err="1" smtClean="0"/>
              <a:t>기술구현</a:t>
            </a:r>
            <a:endParaRPr lang="en-US" altLang="ko-KR" sz="1600" dirty="0" smtClean="0"/>
          </a:p>
          <a:p>
            <a:pPr marL="457200" indent="-457200">
              <a:buAutoNum type="arabicPeriod"/>
            </a:pP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 smtClean="0"/>
              <a:t>Source Code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 smtClean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" cy="365125"/>
          </a:xfrm>
        </p:spPr>
        <p:txBody>
          <a:bodyPr/>
          <a:lstStyle/>
          <a:p>
            <a:fld id="{AD40A28B-2717-4A4B-A060-DA7F8A2C8A9A}" type="slidenum">
              <a:rPr lang="ko-KR" altLang="en-US" sz="1800" b="1" smtClean="0"/>
              <a:t>2</a:t>
            </a:fld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775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8B06A3-AFA7-4E20-94E8-2B4AF1DE58B6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3A50DC-E592-4323-A5CE-70CD14E5EC9C}"/>
              </a:ext>
            </a:extLst>
          </p:cNvPr>
          <p:cNvSpPr txBox="1"/>
          <p:nvPr/>
        </p:nvSpPr>
        <p:spPr>
          <a:xfrm>
            <a:off x="6408990" y="2321985"/>
            <a:ext cx="4683209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831"/>
                </a:solidFill>
                <a:latin typeface="+mj-ea"/>
                <a:ea typeface="+mj-ea"/>
              </a:rPr>
              <a:t>Feature Map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의 </a:t>
            </a: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절반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만 </a:t>
            </a:r>
            <a:r>
              <a:rPr lang="en-US" altLang="ko-KR" dirty="0">
                <a:solidFill>
                  <a:srgbClr val="222831"/>
                </a:solidFill>
                <a:latin typeface="+mj-ea"/>
                <a:ea typeface="+mj-ea"/>
              </a:rPr>
              <a:t>Bottleneck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통과</a:t>
            </a: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222831"/>
                </a:solidFill>
                <a:latin typeface="+mj-ea"/>
                <a:ea typeface="+mj-ea"/>
              </a:rPr>
              <a:t>연산량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 감소</a:t>
            </a: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정확도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 상승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607D5-E12E-4A2F-971C-526CDAC9B98A}"/>
              </a:ext>
            </a:extLst>
          </p:cNvPr>
          <p:cNvSpPr txBox="1"/>
          <p:nvPr/>
        </p:nvSpPr>
        <p:spPr>
          <a:xfrm>
            <a:off x="878166" y="1113603"/>
            <a:ext cx="566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22831"/>
                </a:solidFill>
                <a:latin typeface="-apple-system"/>
              </a:rPr>
              <a:t>CSP</a:t>
            </a:r>
            <a:r>
              <a:rPr lang="en-US" altLang="ko-KR" b="1" dirty="0">
                <a:solidFill>
                  <a:srgbClr val="222831"/>
                </a:solidFill>
                <a:latin typeface="-apple-system"/>
              </a:rPr>
              <a:t>(Cross-Stage-Partial-Connections)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9AC1A3-2D05-41F7-9D67-E692974D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37" y="3023594"/>
            <a:ext cx="4114274" cy="2569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9B2A82-6B44-43DF-9CF8-CCA58656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311" y="3938667"/>
            <a:ext cx="234534" cy="128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E4EF8C-3383-43ED-900A-9BDC8BDE4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201" y="635307"/>
            <a:ext cx="6801799" cy="624927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558924-9D07-4CF2-AAA9-1940BFFCB68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946016" y="3070478"/>
            <a:ext cx="1255404" cy="1867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00049BD5-D900-4717-9BB2-AAAE271B81DF}"/>
              </a:ext>
            </a:extLst>
          </p:cNvPr>
          <p:cNvSpPr/>
          <p:nvPr/>
        </p:nvSpPr>
        <p:spPr>
          <a:xfrm>
            <a:off x="5201420" y="2224904"/>
            <a:ext cx="380900" cy="169114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YOLOv4 Architecture 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2006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IOU </a:t>
            </a:r>
            <a:endParaRPr lang="en-US" altLang="ko-KR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12143" y="1013380"/>
            <a:ext cx="430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GIoU</a:t>
            </a:r>
            <a:r>
              <a:rPr lang="en-US" altLang="ko-KR" b="1" dirty="0" smtClean="0"/>
              <a:t>: Generalized IOU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45" y="2367253"/>
            <a:ext cx="4810125" cy="2276475"/>
          </a:xfrm>
          <a:prstGeom prst="rect">
            <a:avLst/>
          </a:prstGeom>
        </p:spPr>
      </p:pic>
      <p:pic>
        <p:nvPicPr>
          <p:cNvPr id="1026" name="Picture 2" descr="C:\Users\KM LEE\Desktop\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53" y="1902913"/>
            <a:ext cx="20097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0988" y="4170674"/>
            <a:ext cx="547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GIoU</a:t>
            </a:r>
            <a:r>
              <a:rPr lang="en-US" altLang="ko-KR" b="1" dirty="0"/>
              <a:t> = ( I / AUB) - (C_ / C) = </a:t>
            </a:r>
            <a:r>
              <a:rPr lang="en-US" altLang="ko-KR" b="1" dirty="0" err="1"/>
              <a:t>IoU</a:t>
            </a:r>
            <a:r>
              <a:rPr lang="en-US" altLang="ko-KR" b="1" dirty="0"/>
              <a:t> - (C_ / C)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39439" y="1388441"/>
            <a:ext cx="1054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박스가 </a:t>
            </a:r>
            <a:r>
              <a:rPr lang="ko-KR" altLang="en-US" b="1" dirty="0" err="1"/>
              <a:t>안겹치는</a:t>
            </a:r>
            <a:r>
              <a:rPr lang="ko-KR" altLang="en-US" b="1" dirty="0"/>
              <a:t> 상황 </a:t>
            </a:r>
            <a:r>
              <a:rPr lang="ko-KR" altLang="en-US" b="1" dirty="0" err="1" smtClean="0"/>
              <a:t>일때</a:t>
            </a:r>
            <a:r>
              <a:rPr lang="en-US" altLang="ko-KR" b="1" dirty="0" smtClean="0"/>
              <a:t>,                    A,B</a:t>
            </a:r>
            <a:r>
              <a:rPr lang="ko-KR" altLang="en-US" b="1" dirty="0"/>
              <a:t>가 멀어지면 멀어질수록 </a:t>
            </a:r>
            <a:r>
              <a:rPr lang="en-US" altLang="ko-KR" b="1" dirty="0" err="1"/>
              <a:t>GIoU</a:t>
            </a:r>
            <a:r>
              <a:rPr lang="ko-KR" altLang="en-US" b="1" dirty="0"/>
              <a:t>가 작아짐을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66737" y="1757773"/>
            <a:ext cx="27376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1756229" y="1757773"/>
            <a:ext cx="907624" cy="811256"/>
          </a:xfrm>
          <a:prstGeom prst="bentConnector3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8559707" y="1878340"/>
            <a:ext cx="609600" cy="7698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0748491" y="4328430"/>
            <a:ext cx="635757" cy="70540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9261" y="4630073"/>
            <a:ext cx="9361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GIoU</a:t>
            </a:r>
            <a:r>
              <a:rPr lang="en-US" altLang="ko-KR" b="1" dirty="0"/>
              <a:t> Loss</a:t>
            </a:r>
            <a:r>
              <a:rPr lang="ko-KR" altLang="en-US" b="1" dirty="0"/>
              <a:t>는 </a:t>
            </a:r>
            <a:r>
              <a:rPr lang="en-US" altLang="ko-KR" b="1" dirty="0" err="1"/>
              <a:t>IoU</a:t>
            </a:r>
            <a:r>
              <a:rPr lang="en-US" altLang="ko-KR" b="1" dirty="0"/>
              <a:t> Loss</a:t>
            </a:r>
            <a:r>
              <a:rPr lang="ko-KR" altLang="en-US" b="1" dirty="0"/>
              <a:t>가 </a:t>
            </a:r>
            <a:r>
              <a:rPr lang="en-US" altLang="ko-KR" b="1" dirty="0"/>
              <a:t>non overlapping </a:t>
            </a:r>
            <a:r>
              <a:rPr lang="ko-KR" altLang="en-US" b="1" dirty="0"/>
              <a:t>된 경우를 고려하지 않는 문제점을 개선하기 위해 </a:t>
            </a:r>
            <a:r>
              <a:rPr lang="en-US" altLang="ko-KR" b="1" dirty="0" smtClean="0"/>
              <a:t>penalty </a:t>
            </a:r>
            <a:r>
              <a:rPr lang="en-US" altLang="ko-KR" b="1" dirty="0"/>
              <a:t>term</a:t>
            </a:r>
            <a:r>
              <a:rPr lang="ko-KR" altLang="en-US" b="1" dirty="0"/>
              <a:t>을 추가한 </a:t>
            </a:r>
            <a:r>
              <a:rPr lang="ko-KR" altLang="en-US" b="1" dirty="0" smtClean="0"/>
              <a:t>것</a:t>
            </a:r>
            <a:r>
              <a:rPr lang="en-US" altLang="ko-KR" b="1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C = target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predicted</a:t>
            </a:r>
            <a:r>
              <a:rPr lang="ko-KR" altLang="en-US" b="1" dirty="0" smtClean="0"/>
              <a:t>를 다 덮는 박스의 넓이를 의미</a:t>
            </a:r>
            <a:r>
              <a:rPr lang="en-US" altLang="ko-KR" b="1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u="sng" dirty="0" smtClean="0"/>
              <a:t>단점 </a:t>
            </a:r>
            <a:r>
              <a:rPr lang="en-US" altLang="ko-KR" b="1" u="sng" dirty="0" smtClean="0"/>
              <a:t>: </a:t>
            </a:r>
            <a:r>
              <a:rPr lang="ko-KR" altLang="en-US" b="1" u="sng" dirty="0" smtClean="0"/>
              <a:t>수렴 속도가 느리고 부정확하게 </a:t>
            </a:r>
            <a:r>
              <a:rPr lang="ko-KR" altLang="en-US" b="1" u="sng" dirty="0" err="1" smtClean="0"/>
              <a:t>바운딩</a:t>
            </a:r>
            <a:r>
              <a:rPr lang="ko-KR" altLang="en-US" b="1" u="sng" dirty="0" smtClean="0"/>
              <a:t> 박스를 예측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67792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IOU </a:t>
            </a:r>
            <a:endParaRPr lang="en-US" altLang="ko-KR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66737" y="984015"/>
            <a:ext cx="430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DIoU</a:t>
            </a:r>
            <a:r>
              <a:rPr lang="en-US" altLang="ko-KR" b="1" dirty="0" smtClean="0"/>
              <a:t>: Distance IOU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7" y="1617651"/>
            <a:ext cx="2219325" cy="1666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64" y="679255"/>
            <a:ext cx="4098241" cy="32785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7" y="3957850"/>
            <a:ext cx="2076450" cy="276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3" y="4384216"/>
            <a:ext cx="7620000" cy="752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6737" y="3416709"/>
            <a:ext cx="396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DIoU</a:t>
            </a:r>
            <a:r>
              <a:rPr lang="en-US" altLang="ko-KR" b="1" dirty="0"/>
              <a:t> = </a:t>
            </a:r>
            <a:r>
              <a:rPr lang="en-US" altLang="ko-KR" b="1" dirty="0" err="1"/>
              <a:t>IoU</a:t>
            </a:r>
            <a:r>
              <a:rPr lang="en-US" altLang="ko-KR" b="1" dirty="0"/>
              <a:t> - (d^2/c^2)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66735" y="5191282"/>
            <a:ext cx="10538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GIoU</a:t>
            </a:r>
            <a:r>
              <a:rPr lang="ko-KR" altLang="en-US" b="1" dirty="0"/>
              <a:t>에 비해 두 박스의 </a:t>
            </a:r>
            <a:r>
              <a:rPr lang="en-US" altLang="ko-KR" b="1" dirty="0"/>
              <a:t>center </a:t>
            </a:r>
            <a:r>
              <a:rPr lang="ko-KR" altLang="en-US" b="1" dirty="0"/>
              <a:t>거리를 줄이는데 직접적으로 </a:t>
            </a:r>
            <a:r>
              <a:rPr lang="ko-KR" altLang="en-US" b="1" dirty="0" smtClean="0"/>
              <a:t>관여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제곱을 하는 이유</a:t>
            </a:r>
            <a:r>
              <a:rPr lang="en-US" altLang="ko-KR" b="1" dirty="0" smtClean="0"/>
              <a:t>: </a:t>
            </a:r>
          </a:p>
          <a:p>
            <a:r>
              <a:rPr lang="en-US" altLang="ko-KR" b="1" dirty="0" smtClean="0"/>
              <a:t>               </a:t>
            </a:r>
            <a:r>
              <a:rPr lang="en-US" altLang="ko-KR" b="1" dirty="0" err="1" smtClean="0"/>
              <a:t>d,c</a:t>
            </a:r>
            <a:r>
              <a:rPr lang="ko-KR" altLang="en-US" b="1" dirty="0"/>
              <a:t>가 </a:t>
            </a:r>
            <a:r>
              <a:rPr lang="ko-KR" altLang="en-US" b="1" dirty="0" err="1"/>
              <a:t>유클리디안</a:t>
            </a:r>
            <a:r>
              <a:rPr lang="ko-KR" altLang="en-US" b="1" dirty="0"/>
              <a:t> 거리로써</a:t>
            </a:r>
            <a:r>
              <a:rPr lang="en-US" altLang="ko-KR" b="1" dirty="0"/>
              <a:t>, </a:t>
            </a:r>
            <a:r>
              <a:rPr lang="ko-KR" altLang="en-US" b="1" dirty="0"/>
              <a:t>루트이기 때문에</a:t>
            </a:r>
            <a:r>
              <a:rPr lang="en-US" altLang="ko-KR" b="1" dirty="0"/>
              <a:t>, </a:t>
            </a:r>
            <a:r>
              <a:rPr lang="ko-KR" altLang="en-US" b="1" dirty="0"/>
              <a:t>루트를 없애서 학습을 빠르게 하기 위해</a:t>
            </a:r>
          </a:p>
        </p:txBody>
      </p:sp>
    </p:spTree>
    <p:extLst>
      <p:ext uri="{BB962C8B-B14F-4D97-AF65-F5344CB8AC3E}">
        <p14:creationId xmlns:p14="http://schemas.microsoft.com/office/powerpoint/2010/main" val="31692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8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IOU </a:t>
            </a:r>
            <a:endParaRPr lang="en-US" altLang="ko-KR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66737" y="984015"/>
            <a:ext cx="430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DIoU</a:t>
            </a:r>
            <a:r>
              <a:rPr lang="en-US" altLang="ko-KR" b="1" dirty="0" smtClean="0"/>
              <a:t>: Distance IOU </a:t>
            </a:r>
            <a:endParaRPr lang="ko-KR" altLang="en-US" b="1" dirty="0"/>
          </a:p>
        </p:txBody>
      </p:sp>
      <p:pic>
        <p:nvPicPr>
          <p:cNvPr id="2050" name="Picture 2" descr="C:\Users\KM LEE\Desktop\다운로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7" y="1646690"/>
            <a:ext cx="6422425" cy="178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8487" y="3846286"/>
            <a:ext cx="77528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DioU</a:t>
            </a:r>
            <a:r>
              <a:rPr lang="en-US" altLang="ko-KR" b="1" dirty="0" smtClean="0"/>
              <a:t> Loss</a:t>
            </a:r>
            <a:r>
              <a:rPr lang="ko-KR" altLang="en-US" b="1" dirty="0" smtClean="0"/>
              <a:t>는 </a:t>
            </a:r>
            <a:r>
              <a:rPr lang="en-US" altLang="ko-KR" b="1" dirty="0" err="1" smtClean="0"/>
              <a:t>IoU</a:t>
            </a:r>
            <a:r>
              <a:rPr lang="ko-KR" altLang="en-US" b="1" dirty="0" smtClean="0"/>
              <a:t>와 중심점 좌표를 동시에 계산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Predicted box</a:t>
            </a:r>
            <a:r>
              <a:rPr lang="ko-KR" altLang="en-US" b="1" dirty="0" smtClean="0"/>
              <a:t>가 서서히 </a:t>
            </a:r>
            <a:r>
              <a:rPr lang="en-US" altLang="ko-KR" b="1" dirty="0" smtClean="0"/>
              <a:t>target</a:t>
            </a:r>
            <a:r>
              <a:rPr lang="ko-KR" altLang="en-US" b="1" dirty="0" smtClean="0"/>
              <a:t>으로 이동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err="1" smtClean="0"/>
              <a:t>GIoU</a:t>
            </a:r>
            <a:r>
              <a:rPr lang="en-US" altLang="ko-KR" b="1" dirty="0" smtClean="0"/>
              <a:t> Loss</a:t>
            </a:r>
            <a:r>
              <a:rPr lang="ko-KR" altLang="en-US" b="1" dirty="0" smtClean="0"/>
              <a:t>보다 훨씬 더 적은 </a:t>
            </a:r>
            <a:r>
              <a:rPr lang="en-US" altLang="ko-KR" b="1" dirty="0" smtClean="0"/>
              <a:t>Iteration</a:t>
            </a:r>
            <a:r>
              <a:rPr lang="ko-KR" altLang="en-US" b="1" dirty="0" smtClean="0"/>
              <a:t>으로 수렴</a:t>
            </a:r>
            <a:r>
              <a:rPr lang="en-US" altLang="ko-KR" b="1" dirty="0" smtClean="0"/>
              <a:t>=</a:t>
            </a:r>
            <a:r>
              <a:rPr lang="ko-KR" altLang="en-US" b="1" dirty="0" smtClean="0"/>
              <a:t>더 빠르게 수렴 </a:t>
            </a:r>
            <a:endParaRPr lang="ko-KR" altLang="en-US" b="1" dirty="0"/>
          </a:p>
        </p:txBody>
      </p:sp>
      <p:pic>
        <p:nvPicPr>
          <p:cNvPr id="2051" name="Picture 3" descr="C:\Users\KM LEE\Desktop\111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27" y="1606435"/>
            <a:ext cx="4922724" cy="273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620000" y="3416709"/>
            <a:ext cx="3895988" cy="211862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8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IOU </a:t>
            </a:r>
            <a:endParaRPr lang="en-US" altLang="ko-KR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66737" y="961679"/>
            <a:ext cx="430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CIoU</a:t>
            </a:r>
            <a:r>
              <a:rPr lang="en-US" altLang="ko-KR" b="1" dirty="0" smtClean="0"/>
              <a:t>: Complete IOU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26" y="1682165"/>
            <a:ext cx="4295775" cy="1000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43" y="1774305"/>
            <a:ext cx="3533775" cy="600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3201" y="4655399"/>
            <a:ext cx="630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IoU</a:t>
            </a:r>
            <a:r>
              <a:rPr lang="ko-KR" altLang="en-US" b="1" dirty="0"/>
              <a:t>가 </a:t>
            </a:r>
            <a:r>
              <a:rPr lang="en-US" altLang="ko-KR" b="1" dirty="0"/>
              <a:t>0.5 </a:t>
            </a:r>
            <a:r>
              <a:rPr lang="ko-KR" altLang="en-US" b="1" dirty="0"/>
              <a:t>미만일 경우 </a:t>
            </a:r>
            <a:r>
              <a:rPr lang="en-US" altLang="ko-KR" b="1" dirty="0" err="1"/>
              <a:t>CIoU</a:t>
            </a:r>
            <a:r>
              <a:rPr lang="en-US" altLang="ko-KR" b="1" dirty="0"/>
              <a:t> == </a:t>
            </a:r>
            <a:r>
              <a:rPr lang="en-US" altLang="ko-KR" b="1" dirty="0" err="1"/>
              <a:t>DIoU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66737" y="4998439"/>
            <a:ext cx="6307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b="1" dirty="0" err="1"/>
              <a:t>IoU</a:t>
            </a:r>
            <a:r>
              <a:rPr lang="ko-KR" altLang="en-US" b="1" dirty="0"/>
              <a:t>가 </a:t>
            </a:r>
            <a:r>
              <a:rPr lang="en-US" altLang="ko-KR" b="1" dirty="0"/>
              <a:t>0.5 </a:t>
            </a:r>
            <a:r>
              <a:rPr lang="ko-KR" altLang="en-US" b="1" dirty="0"/>
              <a:t>이상일 경우 </a:t>
            </a:r>
            <a:r>
              <a:rPr lang="en-US" altLang="ko-KR" b="1" dirty="0" err="1"/>
              <a:t>IoU</a:t>
            </a:r>
            <a:r>
              <a:rPr lang="ko-KR" altLang="en-US" b="1" dirty="0"/>
              <a:t>가 커질수록 </a:t>
            </a:r>
            <a:r>
              <a:rPr lang="en-US" altLang="ko-KR" b="1" dirty="0"/>
              <a:t>V</a:t>
            </a:r>
            <a:r>
              <a:rPr lang="ko-KR" altLang="en-US" b="1" dirty="0"/>
              <a:t>가 동작하게 되어</a:t>
            </a:r>
            <a:r>
              <a:rPr lang="en-US" altLang="ko-KR" b="1" dirty="0"/>
              <a:t>, </a:t>
            </a:r>
            <a:r>
              <a:rPr lang="en-US" altLang="ko-KR" b="1" dirty="0" err="1"/>
              <a:t>IoU</a:t>
            </a:r>
            <a:r>
              <a:rPr lang="ko-KR" altLang="en-US" b="1" dirty="0"/>
              <a:t>가 </a:t>
            </a:r>
            <a:r>
              <a:rPr lang="en-US" altLang="ko-KR" b="1" dirty="0"/>
              <a:t>0.5</a:t>
            </a:r>
            <a:r>
              <a:rPr lang="ko-KR" altLang="en-US" b="1" dirty="0" err="1"/>
              <a:t>이상일때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에 빨리 근접하도록 도와줌</a:t>
            </a:r>
            <a:r>
              <a:rPr lang="en-US" altLang="ko-KR" b="1" dirty="0"/>
              <a:t>.</a:t>
            </a:r>
            <a:endParaRPr lang="ko-KR" altLang="en-US" b="1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6236757" y="1870381"/>
            <a:ext cx="367243" cy="407922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604000" y="2278303"/>
            <a:ext cx="1973943" cy="116298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52113" y="3214469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종횡비</a:t>
            </a:r>
            <a:r>
              <a:rPr lang="en-US" altLang="ko-KR" b="1" dirty="0" smtClean="0"/>
              <a:t>(aspect ration)</a:t>
            </a:r>
            <a:r>
              <a:rPr lang="ko-KR" altLang="en-US" b="1" dirty="0" smtClean="0"/>
              <a:t>의</a:t>
            </a:r>
            <a:endParaRPr lang="en-US" altLang="ko-KR" b="1" dirty="0" smtClean="0"/>
          </a:p>
          <a:p>
            <a:r>
              <a:rPr lang="ko-KR" altLang="en-US" b="1" dirty="0" err="1" smtClean="0"/>
              <a:t>일치성을</a:t>
            </a:r>
            <a:r>
              <a:rPr lang="ko-KR" altLang="en-US" b="1" dirty="0" smtClean="0"/>
              <a:t> 측정하는 역할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>
          <a:xfrm>
            <a:off x="1219826" y="2022781"/>
            <a:ext cx="367243" cy="407922"/>
          </a:xfrm>
          <a:prstGeom prst="ellipse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578828" y="2430703"/>
            <a:ext cx="845058" cy="78376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752114" y="3214469"/>
            <a:ext cx="30044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12571" y="3033486"/>
            <a:ext cx="360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Non-</a:t>
            </a:r>
            <a:r>
              <a:rPr lang="en-US" altLang="ko-KR" b="1" dirty="0" err="1" smtClean="0"/>
              <a:t>Onverlapping</a:t>
            </a:r>
            <a:r>
              <a:rPr lang="en-US" altLang="ko-KR" b="1" dirty="0" smtClean="0"/>
              <a:t> case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overlapping case</a:t>
            </a:r>
            <a:r>
              <a:rPr lang="ko-KR" altLang="en-US" b="1" dirty="0" smtClean="0"/>
              <a:t>의 균형 조절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219825" y="3839917"/>
            <a:ext cx="696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Non-</a:t>
            </a:r>
            <a:r>
              <a:rPr lang="en-US" altLang="ko-KR" b="1" dirty="0" err="1" smtClean="0"/>
              <a:t>Onverlapping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경우 </a:t>
            </a:r>
            <a:endParaRPr lang="en-US" altLang="ko-KR" b="1" dirty="0" smtClean="0"/>
          </a:p>
          <a:p>
            <a:r>
              <a:rPr lang="en-US" altLang="ko-KR" b="1" dirty="0" smtClean="0"/>
              <a:t>overlap area factor</a:t>
            </a:r>
            <a:r>
              <a:rPr lang="ko-KR" altLang="en-US" b="1" dirty="0" smtClean="0"/>
              <a:t>가 </a:t>
            </a:r>
            <a:r>
              <a:rPr lang="en-US" altLang="ko-KR" b="1" dirty="0" smtClean="0"/>
              <a:t>regression loss</a:t>
            </a:r>
            <a:r>
              <a:rPr lang="ko-KR" altLang="en-US" b="1" dirty="0" smtClean="0"/>
              <a:t>에 더 높은 우선순위 부여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1219826" y="3839917"/>
            <a:ext cx="6769304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71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pic>
        <p:nvPicPr>
          <p:cNvPr id="18434" name="Picture 2" descr="C:\Users\KM LEE\Desktop\zbbgnjnj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5" y="1171270"/>
            <a:ext cx="6499621" cy="48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CmBN</a:t>
            </a:r>
            <a:r>
              <a:rPr lang="en-US" altLang="ko-KR" sz="3200" b="1" dirty="0" smtClean="0"/>
              <a:t>(Cross Mini-Batch Normalization)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7283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10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Modified Existing Methods: Modified SAM, Modified PAN</a:t>
            </a:r>
            <a:endParaRPr lang="en-US" altLang="ko-KR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7" y="1116033"/>
            <a:ext cx="7274296" cy="510748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547256" y="3004456"/>
            <a:ext cx="298580" cy="289249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8512" y="3139748"/>
            <a:ext cx="8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</a:t>
            </a:r>
            <a:endParaRPr lang="ko-KR" altLang="en-US" b="1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295331" y="2897154"/>
            <a:ext cx="298580" cy="772621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5918" y="3562561"/>
            <a:ext cx="8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</a:t>
            </a:r>
            <a:endParaRPr lang="ko-KR" altLang="en-US" b="1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1631744" y="3242814"/>
            <a:ext cx="94420" cy="366445"/>
          </a:xfrm>
          <a:prstGeom prst="straightConnector1">
            <a:avLst/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73128" y="3509080"/>
            <a:ext cx="82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</a:t>
            </a:r>
            <a:endParaRPr lang="ko-KR" altLang="en-US" b="1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406273" y="914399"/>
            <a:ext cx="4424007" cy="93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79157" y="746701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하나의 채널로 계산</a:t>
            </a:r>
            <a:endParaRPr lang="ko-KR" altLang="en-US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4415604" y="905068"/>
            <a:ext cx="9331" cy="4945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999584" y="1744824"/>
            <a:ext cx="2611016" cy="9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58951" y="1569489"/>
            <a:ext cx="241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각 채널마다 </a:t>
            </a:r>
            <a:r>
              <a:rPr lang="en-US" altLang="ko-KR" b="1" dirty="0" smtClean="0"/>
              <a:t>0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사이의 값을 가지게 됨</a:t>
            </a:r>
            <a:endParaRPr lang="ko-KR" altLang="en-US" b="1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6391362" y="2897154"/>
            <a:ext cx="653250" cy="850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035281" y="3737217"/>
            <a:ext cx="2611016" cy="9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617577" y="3458949"/>
            <a:ext cx="241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원래 </a:t>
            </a:r>
            <a:r>
              <a:rPr lang="en-US" altLang="ko-KR" b="1" dirty="0" smtClean="0"/>
              <a:t>image </a:t>
            </a:r>
            <a:r>
              <a:rPr lang="ko-KR" altLang="en-US" b="1" dirty="0" smtClean="0"/>
              <a:t>차원을 </a:t>
            </a:r>
            <a:r>
              <a:rPr lang="ko-KR" altLang="en-US" b="1" dirty="0" err="1" smtClean="0"/>
              <a:t>곱해줌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8879157" y="746701"/>
            <a:ext cx="2158957" cy="36933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758951" y="1533880"/>
            <a:ext cx="2279163" cy="68193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646297" y="3424592"/>
            <a:ext cx="2387908" cy="68068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3387014" y="5449078"/>
            <a:ext cx="1875451" cy="90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568004" y="5452193"/>
            <a:ext cx="3996" cy="1413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4558673" y="5582060"/>
            <a:ext cx="3982360" cy="115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606339" y="5407361"/>
            <a:ext cx="24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Pointwise</a:t>
            </a:r>
            <a:endParaRPr lang="ko-KR" altLang="en-US" b="1" dirty="0"/>
          </a:p>
        </p:txBody>
      </p:sp>
      <p:cxnSp>
        <p:nvCxnSpPr>
          <p:cNvPr id="49" name="직선 화살표 연결선 48"/>
          <p:cNvCxnSpPr/>
          <p:nvPr/>
        </p:nvCxnSpPr>
        <p:spPr>
          <a:xfrm flipH="1" flipV="1">
            <a:off x="2025673" y="1399591"/>
            <a:ext cx="1478170" cy="30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9554" y="1242554"/>
            <a:ext cx="1837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(2 X h X W) </a:t>
            </a:r>
            <a:r>
              <a:rPr lang="ko-KR" altLang="en-US" sz="1400" b="1" dirty="0" smtClean="0"/>
              <a:t>로 분해</a:t>
            </a:r>
            <a:endParaRPr lang="ko-KR" altLang="en-US" sz="1400" b="1" dirty="0"/>
          </a:p>
        </p:txBody>
      </p:sp>
      <p:sp>
        <p:nvSpPr>
          <p:cNvPr id="54" name="직사각형 53"/>
          <p:cNvSpPr/>
          <p:nvPr/>
        </p:nvSpPr>
        <p:spPr>
          <a:xfrm>
            <a:off x="213935" y="1242554"/>
            <a:ext cx="1742172" cy="3077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8606339" y="5449077"/>
            <a:ext cx="1201431" cy="31043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10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Modified Existing Methods: Point-Wise Convolution </a:t>
            </a:r>
            <a:endParaRPr lang="en-US" altLang="ko-KR" sz="2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" y="1196779"/>
            <a:ext cx="3776410" cy="1562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42" y="678298"/>
            <a:ext cx="5087637" cy="3178735"/>
          </a:xfrm>
          <a:prstGeom prst="rect">
            <a:avLst/>
          </a:prstGeom>
        </p:spPr>
      </p:pic>
      <p:cxnSp>
        <p:nvCxnSpPr>
          <p:cNvPr id="35" name="직선 연결선 34"/>
          <p:cNvCxnSpPr/>
          <p:nvPr/>
        </p:nvCxnSpPr>
        <p:spPr>
          <a:xfrm flipH="1">
            <a:off x="970381" y="2665395"/>
            <a:ext cx="1875452" cy="90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880787" y="2668510"/>
            <a:ext cx="3996" cy="1413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80071" y="2872026"/>
            <a:ext cx="24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Pointwise</a:t>
            </a:r>
            <a:endParaRPr lang="ko-KR" altLang="en-US" b="1" dirty="0"/>
          </a:p>
        </p:txBody>
      </p:sp>
      <p:sp>
        <p:nvSpPr>
          <p:cNvPr id="39" name="직사각형 38"/>
          <p:cNvSpPr/>
          <p:nvPr/>
        </p:nvSpPr>
        <p:spPr>
          <a:xfrm>
            <a:off x="1280071" y="2913742"/>
            <a:ext cx="1201431" cy="31043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04883" y="3637175"/>
            <a:ext cx="72609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1X1XC : </a:t>
            </a:r>
          </a:p>
          <a:p>
            <a:pPr>
              <a:lnSpc>
                <a:spcPct val="150000"/>
              </a:lnSpc>
            </a:pPr>
            <a:r>
              <a:rPr lang="ko-KR" altLang="en-US" sz="1750" b="1" dirty="0" smtClean="0"/>
              <a:t>크기의 커널을 사용</a:t>
            </a:r>
            <a:r>
              <a:rPr lang="en-US" altLang="ko-KR" sz="1750" b="1" dirty="0" smtClean="0"/>
              <a:t>(input</a:t>
            </a:r>
            <a:r>
              <a:rPr lang="ko-KR" altLang="en-US" sz="1750" b="1" dirty="0" smtClean="0"/>
              <a:t>의 </a:t>
            </a:r>
            <a:r>
              <a:rPr lang="en-US" altLang="ko-KR" sz="1750" b="1" dirty="0" smtClean="0"/>
              <a:t>feature</a:t>
            </a:r>
            <a:r>
              <a:rPr lang="ko-KR" altLang="en-US" sz="1750" b="1" dirty="0" smtClean="0"/>
              <a:t>를 </a:t>
            </a:r>
            <a:r>
              <a:rPr lang="en-US" altLang="ko-KR" sz="1750" b="1" dirty="0" smtClean="0"/>
              <a:t>1</a:t>
            </a:r>
            <a:r>
              <a:rPr lang="ko-KR" altLang="en-US" sz="1750" b="1" dirty="0" smtClean="0"/>
              <a:t>개의 채널로 압축</a:t>
            </a:r>
            <a:r>
              <a:rPr lang="en-US" altLang="ko-KR" sz="175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750" b="1" dirty="0" smtClean="0"/>
              <a:t>-parameter </a:t>
            </a:r>
            <a:r>
              <a:rPr lang="ko-KR" altLang="en-US" sz="1750" b="1" dirty="0" smtClean="0"/>
              <a:t>수를 줄여 모델을 경량화 시키고 빠르게 연산</a:t>
            </a:r>
            <a:endParaRPr lang="en-US" altLang="ko-KR" sz="1750" b="1" dirty="0" smtClean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" y="3353952"/>
            <a:ext cx="6020875" cy="31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Modified Existing Methods: </a:t>
            </a:r>
            <a:r>
              <a:rPr lang="en-US" altLang="ko-KR" sz="3200" b="1" dirty="0" smtClean="0"/>
              <a:t>Modified PAN</a:t>
            </a:r>
            <a:endParaRPr lang="en-US" altLang="ko-KR" sz="32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7" y="1271884"/>
            <a:ext cx="5798096" cy="31974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926563" y="3974841"/>
            <a:ext cx="1978090" cy="335902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6951305" y="4124131"/>
            <a:ext cx="671804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604447" y="2575249"/>
            <a:ext cx="12439" cy="15582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7027509" y="2569033"/>
            <a:ext cx="589373" cy="62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977673" y="2569033"/>
            <a:ext cx="414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합을 이용했다면 </a:t>
            </a:r>
            <a:endParaRPr lang="en-US" altLang="ko-KR" dirty="0" smtClean="0"/>
          </a:p>
          <a:p>
            <a:r>
              <a:rPr lang="en-US" altLang="ko-KR" dirty="0" smtClean="0"/>
              <a:t>Modified PAN</a:t>
            </a:r>
            <a:r>
              <a:rPr lang="ko-KR" altLang="en-US" dirty="0" smtClean="0"/>
              <a:t>에서는 </a:t>
            </a:r>
            <a:r>
              <a:rPr lang="en-US" altLang="ko-KR" dirty="0" err="1" smtClean="0"/>
              <a:t>Concat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959012" y="2569033"/>
            <a:ext cx="3984172" cy="6406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2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Modified Existing Methods: </a:t>
            </a:r>
            <a:r>
              <a:rPr lang="en-US" altLang="ko-KR" sz="3200" b="1" dirty="0" smtClean="0"/>
              <a:t>Modified PAN</a:t>
            </a:r>
            <a:endParaRPr lang="en-US" altLang="ko-KR" sz="32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1" y="805862"/>
            <a:ext cx="10268132" cy="5687013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 rot="16200000">
            <a:off x="-1833674" y="3621316"/>
            <a:ext cx="4519749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4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F91903-3021-49CB-B01F-FB6D0193A709}"/>
              </a:ext>
            </a:extLst>
          </p:cNvPr>
          <p:cNvSpPr txBox="1"/>
          <p:nvPr/>
        </p:nvSpPr>
        <p:spPr>
          <a:xfrm>
            <a:off x="274320" y="1956158"/>
            <a:ext cx="1172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 smtClean="0">
                <a:solidFill>
                  <a:srgbClr val="212529"/>
                </a:solidFill>
                <a:latin typeface="+mj-lt"/>
              </a:rPr>
              <a:t>You ONLY Look Once: Unified, Real-Time Object Detection</a:t>
            </a:r>
            <a:endParaRPr lang="en-US" altLang="ko-KR" sz="3200" b="1" i="0" dirty="0">
              <a:solidFill>
                <a:srgbClr val="212529"/>
              </a:solidFill>
              <a:effectLst/>
              <a:latin typeface="+mj-lt"/>
            </a:endParaRPr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3</a:t>
            </a:r>
            <a:endParaRPr lang="ko-KR" altLang="en-US" sz="1800" b="1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444137" y="2532385"/>
            <a:ext cx="3958046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>
            <a:off x="822960" y="2532385"/>
            <a:ext cx="862149" cy="618679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89610" y="3008005"/>
            <a:ext cx="389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전체 이미지를 보는 횟수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:1</a:t>
            </a: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789714" y="2536369"/>
            <a:ext cx="1454332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421086" y="2536369"/>
            <a:ext cx="0" cy="10457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72096" y="3589268"/>
            <a:ext cx="501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Classification &amp; localization </a:t>
            </a:r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단일화</a:t>
            </a:r>
            <a:r>
              <a:rPr lang="en-US" altLang="ko-KR" sz="2000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20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396446" y="2532385"/>
            <a:ext cx="191153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>
            <a:off x="7352211" y="2532014"/>
            <a:ext cx="1672046" cy="1539772"/>
          </a:xfrm>
          <a:prstGeom prst="bentConnector3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106142" y="3871731"/>
            <a:ext cx="501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HY견고딕" pitchFamily="18" charset="-127"/>
                <a:ea typeface="HY견고딕" pitchFamily="18" charset="-127"/>
              </a:rPr>
              <a:t>속도개</a:t>
            </a:r>
            <a:r>
              <a:rPr lang="ko-KR" altLang="en-US" sz="2000" dirty="0">
                <a:latin typeface="HY견고딕" pitchFamily="18" charset="-127"/>
                <a:ea typeface="HY견고딕" pitchFamily="18" charset="-127"/>
              </a:rPr>
              <a:t>선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Bag of Freebies &amp; </a:t>
            </a:r>
            <a:r>
              <a:rPr lang="en-US" altLang="ko-KR" sz="3200" b="1" dirty="0"/>
              <a:t>Bag of Specials</a:t>
            </a:r>
          </a:p>
          <a:p>
            <a:r>
              <a:rPr lang="en-US" altLang="ko-KR" sz="3200" b="1" dirty="0" smtClean="0"/>
              <a:t>  </a:t>
            </a:r>
            <a:endParaRPr lang="en-US" altLang="ko-KR" sz="3200" b="1" dirty="0"/>
          </a:p>
        </p:txBody>
      </p:sp>
      <p:sp>
        <p:nvSpPr>
          <p:cNvPr id="4" name="직사각형 3"/>
          <p:cNvSpPr/>
          <p:nvPr/>
        </p:nvSpPr>
        <p:spPr>
          <a:xfrm>
            <a:off x="1266737" y="2295331"/>
            <a:ext cx="9631418" cy="375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8526" y="2975307"/>
            <a:ext cx="1012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Bag of Freebies (pre-processing + training)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87222" y="2975307"/>
            <a:ext cx="1012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Bag of Specials (</a:t>
            </a:r>
            <a:r>
              <a:rPr lang="en-US" altLang="ko-KR" b="1" dirty="0"/>
              <a:t>plugin modules + post-processing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47861" y="2212421"/>
            <a:ext cx="3004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정확도</a:t>
            </a:r>
            <a:endParaRPr lang="ko-KR" altLang="en-US" sz="2500" b="1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6391362" y="2389430"/>
            <a:ext cx="128773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7671320" y="2391703"/>
            <a:ext cx="7774" cy="5578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418045" y="2402332"/>
            <a:ext cx="128773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 flipV="1">
            <a:off x="3421193" y="2389430"/>
            <a:ext cx="7775" cy="52675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28526" y="2929091"/>
            <a:ext cx="5062863" cy="5161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32247" y="2940191"/>
            <a:ext cx="5754953" cy="50502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1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Bag of Freebies </a:t>
            </a:r>
            <a:endParaRPr lang="en-US" altLang="ko-KR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82" y="804496"/>
            <a:ext cx="10107436" cy="52490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66737" y="2295331"/>
            <a:ext cx="9631418" cy="375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90260" y="2071396"/>
            <a:ext cx="1012572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Inference </a:t>
            </a:r>
            <a:r>
              <a:rPr lang="ko-KR" altLang="en-US" b="1" dirty="0" smtClean="0"/>
              <a:t>시간을 늘리지 않으면서 더 높은 정확도를 얻을 수 있도록 하는 방법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Data Augmentation, Loss function, Regularization </a:t>
            </a:r>
            <a:r>
              <a:rPr lang="ko-KR" altLang="en-US" b="1" dirty="0" smtClean="0"/>
              <a:t>등 학습에 관여하는 요소로</a:t>
            </a:r>
            <a:r>
              <a:rPr lang="en-US" altLang="ko-KR" b="1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training cost</a:t>
            </a:r>
            <a:r>
              <a:rPr lang="ko-KR" altLang="en-US" b="1" dirty="0" smtClean="0"/>
              <a:t>를 증가시켜 정확도를 높이는 방법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90259" y="3635184"/>
            <a:ext cx="1012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Bag of Freebies (pre-processing + training)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70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Bag of Freebies </a:t>
            </a:r>
            <a:endParaRPr lang="en-US" altLang="ko-KR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82" y="804496"/>
            <a:ext cx="10107436" cy="5249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8556" y="491723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1362" y="491723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32108" y="4416489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70028" y="4903574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86649" y="5334674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3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Bag of Specials</a:t>
            </a:r>
            <a:endParaRPr lang="en-US" altLang="ko-KR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18" y="833995"/>
            <a:ext cx="6057765" cy="5957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9830" y="249438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25891" y="3701142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6650" y="261402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9830" y="5416317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5156" y="4702668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5439" y="6169580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1966" y="5274220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45029" y="1866122"/>
            <a:ext cx="7565571" cy="4991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90260" y="2071396"/>
            <a:ext cx="10125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Object Detection</a:t>
            </a:r>
            <a:r>
              <a:rPr lang="ko-KR" altLang="en-US" b="1" dirty="0" smtClean="0"/>
              <a:t>을 시행할 때</a:t>
            </a:r>
            <a:r>
              <a:rPr lang="en-US" altLang="ko-KR" b="1" dirty="0" smtClean="0"/>
              <a:t>, inference</a:t>
            </a:r>
            <a:r>
              <a:rPr lang="ko-KR" altLang="en-US" b="1" dirty="0" smtClean="0"/>
              <a:t>시 </a:t>
            </a:r>
            <a:r>
              <a:rPr lang="en-US" altLang="ko-KR" b="1" dirty="0" smtClean="0"/>
              <a:t>cost</a:t>
            </a:r>
            <a:r>
              <a:rPr lang="ko-KR" altLang="en-US" b="1" dirty="0" smtClean="0"/>
              <a:t>를 아주 조금 증가시키지만 정확도를 크게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향상시킬 수 있는 추가 모듈 혹은 후처리</a:t>
            </a:r>
            <a:r>
              <a:rPr lang="en-US" altLang="ko-KR" b="1" dirty="0" smtClean="0"/>
              <a:t>(modules + post-processing) </a:t>
            </a:r>
            <a:r>
              <a:rPr lang="ko-KR" altLang="en-US" b="1" dirty="0" smtClean="0"/>
              <a:t>방법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9832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Bag of Specials</a:t>
            </a:r>
            <a:endParaRPr lang="en-US" altLang="ko-KR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18" y="833995"/>
            <a:ext cx="6057765" cy="5957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9830" y="249438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25891" y="3701142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6650" y="2614023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9830" y="5416317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5156" y="4702668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5439" y="6169580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1966" y="5274220"/>
            <a:ext cx="76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8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DropBlock</a:t>
            </a:r>
            <a:endParaRPr lang="en-US" altLang="ko-KR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625" y="1002282"/>
            <a:ext cx="6514994" cy="34324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4780" y="4559554"/>
            <a:ext cx="21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(a) : Input Image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04904" y="4561633"/>
            <a:ext cx="21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(b) : Drop Out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92629" y="4521719"/>
            <a:ext cx="21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(c) : Drop Block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46629" y="4952108"/>
            <a:ext cx="1055188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Dropout</a:t>
            </a:r>
            <a:r>
              <a:rPr lang="ko-KR" altLang="en-US" b="1" dirty="0" smtClean="0"/>
              <a:t>은 독립적으로 </a:t>
            </a:r>
            <a:r>
              <a:rPr lang="ko-KR" altLang="en-US" b="1" dirty="0" err="1" smtClean="0"/>
              <a:t>랜덤하게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Drop    VS     </a:t>
            </a:r>
            <a:r>
              <a:rPr lang="en-US" altLang="ko-KR" b="1" dirty="0" err="1" smtClean="0"/>
              <a:t>DropBlock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feature </a:t>
            </a:r>
            <a:r>
              <a:rPr lang="ko-KR" altLang="en-US" b="1" dirty="0" smtClean="0"/>
              <a:t>의 일정 범위를 함께 </a:t>
            </a:r>
            <a:r>
              <a:rPr lang="en-US" altLang="ko-KR" b="1" dirty="0" smtClean="0"/>
              <a:t>Drop</a:t>
            </a:r>
          </a:p>
          <a:p>
            <a:pPr>
              <a:lnSpc>
                <a:spcPct val="150000"/>
              </a:lnSpc>
            </a:pP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b="1" dirty="0" err="1" smtClean="0"/>
              <a:t>DropBlock</a:t>
            </a:r>
            <a:r>
              <a:rPr lang="en-US" altLang="ko-KR" b="1" dirty="0" smtClean="0"/>
              <a:t> </a:t>
            </a:r>
            <a:r>
              <a:rPr lang="ko-KR" altLang="en-US" b="1" dirty="0"/>
              <a:t>은 주요한 </a:t>
            </a:r>
            <a:r>
              <a:rPr lang="en-US" altLang="ko-KR" b="1" dirty="0"/>
              <a:t>2</a:t>
            </a:r>
            <a:r>
              <a:rPr lang="ko-KR" altLang="en-US" b="1" dirty="0"/>
              <a:t>개의 </a:t>
            </a:r>
            <a:r>
              <a:rPr lang="ko-KR" altLang="en-US" b="1" dirty="0" err="1"/>
              <a:t>파라미터로</a:t>
            </a:r>
            <a:r>
              <a:rPr lang="ko-KR" altLang="en-US" b="1" dirty="0"/>
              <a:t> 구성된다</a:t>
            </a:r>
            <a:r>
              <a:rPr lang="en-US" altLang="ko-KR" b="1" dirty="0"/>
              <a:t>.</a:t>
            </a:r>
          </a:p>
          <a:p>
            <a:pPr lvl="1"/>
            <a:r>
              <a:rPr lang="en-US" altLang="ko-KR" b="1" dirty="0" err="1"/>
              <a:t>block_sizeblock_size</a:t>
            </a:r>
            <a:r>
              <a:rPr lang="ko-KR" altLang="en-US" b="1" dirty="0"/>
              <a:t> </a:t>
            </a:r>
            <a:r>
              <a:rPr lang="en-US" altLang="ko-KR" b="1" dirty="0"/>
              <a:t>: drop </a:t>
            </a:r>
            <a:r>
              <a:rPr lang="ko-KR" altLang="en-US" b="1" dirty="0"/>
              <a:t>할 </a:t>
            </a:r>
            <a:r>
              <a:rPr lang="en-US" altLang="ko-KR" b="1" dirty="0"/>
              <a:t>block </a:t>
            </a:r>
            <a:r>
              <a:rPr lang="ko-KR" altLang="en-US" b="1" dirty="0"/>
              <a:t>의 크기</a:t>
            </a:r>
          </a:p>
          <a:p>
            <a:pPr lvl="1"/>
            <a:r>
              <a:rPr lang="en-US" altLang="ko-KR" b="1" dirty="0" smtClean="0"/>
              <a:t>γ</a:t>
            </a:r>
            <a:r>
              <a:rPr lang="ko-KR" altLang="en-US" b="1" dirty="0"/>
              <a:t> </a:t>
            </a:r>
            <a:r>
              <a:rPr lang="en-US" altLang="ko-KR" b="1" dirty="0"/>
              <a:t>: </a:t>
            </a:r>
            <a:r>
              <a:rPr lang="ko-KR" altLang="en-US" b="1" dirty="0"/>
              <a:t>얼마나 많은 </a:t>
            </a:r>
            <a:r>
              <a:rPr lang="en-US" altLang="ko-KR" b="1" dirty="0"/>
              <a:t>activation unit </a:t>
            </a:r>
            <a:r>
              <a:rPr lang="ko-KR" altLang="en-US" b="1" dirty="0"/>
              <a:t>을 </a:t>
            </a:r>
            <a:r>
              <a:rPr lang="en-US" altLang="ko-KR" b="1" dirty="0"/>
              <a:t>drop</a:t>
            </a:r>
            <a:r>
              <a:rPr lang="ko-KR" altLang="en-US" b="1" dirty="0"/>
              <a:t>할지 비율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6071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SAT(Self-Adversarial Training)</a:t>
            </a:r>
            <a:endParaRPr lang="en-US" altLang="ko-KR" sz="3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41" y="1430008"/>
            <a:ext cx="8211696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SAT(Self-Adversarial Training)</a:t>
            </a:r>
            <a:endParaRPr lang="en-US" altLang="ko-KR" sz="32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7" y="1267269"/>
            <a:ext cx="10202699" cy="39439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1266737" y="2356825"/>
            <a:ext cx="1976154" cy="108446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80749" y="2172159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특정한  </a:t>
            </a:r>
            <a:r>
              <a:rPr lang="en-US" altLang="ko-KR" b="1" dirty="0" smtClean="0"/>
              <a:t>Noise </a:t>
            </a:r>
            <a:r>
              <a:rPr lang="ko-KR" altLang="en-US" b="1" dirty="0" smtClean="0"/>
              <a:t>삽입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6871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SAT(Self-Adversarial Training)</a:t>
            </a:r>
            <a:endParaRPr lang="en-US" altLang="ko-KR" sz="3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3" y="1099812"/>
            <a:ext cx="1037417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Data Augmentation: </a:t>
            </a:r>
            <a:r>
              <a:rPr lang="en-US" altLang="ko-KR" sz="3200" b="1" dirty="0" err="1" smtClean="0"/>
              <a:t>CutMix</a:t>
            </a:r>
            <a:r>
              <a:rPr lang="en-US" altLang="ko-KR" sz="3200" b="1" dirty="0" smtClean="0"/>
              <a:t> </a:t>
            </a:r>
            <a:endParaRPr lang="en-US" altLang="ko-KR" sz="3200" b="1" dirty="0"/>
          </a:p>
        </p:txBody>
      </p:sp>
      <p:pic>
        <p:nvPicPr>
          <p:cNvPr id="4100" name="Picture 4" descr="C:\Users\KM LEE\Desktop\1111313131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547" y="1304785"/>
            <a:ext cx="5540453" cy="399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097486" y="2743201"/>
            <a:ext cx="1030514" cy="251032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2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8" y="157953"/>
            <a:ext cx="697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b="1" dirty="0" smtClean="0"/>
              <a:t>Basic Concept of Detection</a:t>
            </a:r>
            <a:endParaRPr lang="en-US" altLang="ko-KR" sz="3200" b="1" dirty="0"/>
          </a:p>
        </p:txBody>
      </p:sp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4</a:t>
            </a:r>
            <a:endParaRPr lang="ko-KR" altLang="en-US" sz="1800" b="1" dirty="0"/>
          </a:p>
        </p:txBody>
      </p:sp>
      <p:pic>
        <p:nvPicPr>
          <p:cNvPr id="1027" name="Picture 3" descr="C:\Users\KM LEE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6" y="1477324"/>
            <a:ext cx="2673597" cy="196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M LEE\Desktop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60" y="1463675"/>
            <a:ext cx="2634154" cy="19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M LEE\Desktop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990" y="1477324"/>
            <a:ext cx="3123839" cy="199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3488" y="3592285"/>
            <a:ext cx="346068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Classification</a:t>
            </a:r>
          </a:p>
          <a:p>
            <a:endParaRPr lang="en-US" altLang="ko-KR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/>
              <a:t>이미지 내 </a:t>
            </a:r>
            <a:r>
              <a:rPr lang="en-US" altLang="ko-KR" sz="2000" b="1" dirty="0" smtClean="0"/>
              <a:t>single object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/>
              <a:t>Object class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900" b="1" dirty="0" smtClean="0"/>
              <a:t>Output: class probability</a:t>
            </a:r>
            <a:endParaRPr lang="ko-KR" altLang="en-US" sz="19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171405" y="3587929"/>
            <a:ext cx="370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Localization</a:t>
            </a:r>
          </a:p>
          <a:p>
            <a:endParaRPr lang="en-US" altLang="ko-KR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/>
              <a:t>이미지 내 </a:t>
            </a:r>
            <a:r>
              <a:rPr lang="en-US" altLang="ko-KR" sz="2000" b="1" dirty="0" smtClean="0"/>
              <a:t>single object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/>
              <a:t>Object class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900" b="1" dirty="0" smtClean="0"/>
              <a:t>Bounding Box(</a:t>
            </a:r>
            <a:r>
              <a:rPr lang="ko-KR" altLang="en-US" sz="1900" b="1" dirty="0" smtClean="0"/>
              <a:t>물체의 위치</a:t>
            </a:r>
            <a:r>
              <a:rPr lang="en-US" altLang="ko-KR" sz="1900" b="1" dirty="0" smtClean="0"/>
              <a:t>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900" b="1" dirty="0" smtClean="0"/>
              <a:t>Output: (x , y, w, h)</a:t>
            </a:r>
            <a:endParaRPr lang="ko-KR" altLang="en-US" sz="19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246699" y="3574866"/>
            <a:ext cx="3705498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Detection</a:t>
            </a:r>
          </a:p>
          <a:p>
            <a:endParaRPr lang="en-US" altLang="ko-KR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 smtClean="0"/>
              <a:t>이미지 내 </a:t>
            </a:r>
            <a:r>
              <a:rPr lang="en-US" altLang="ko-KR" sz="2000" b="1" dirty="0" smtClean="0"/>
              <a:t>multiple object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 dirty="0" smtClean="0"/>
              <a:t>Object class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900" b="1" dirty="0" smtClean="0"/>
              <a:t>Bounding Box(</a:t>
            </a:r>
            <a:r>
              <a:rPr lang="ko-KR" altLang="en-US" sz="1900" b="1" dirty="0" smtClean="0"/>
              <a:t>물체의 위치</a:t>
            </a:r>
            <a:r>
              <a:rPr lang="en-US" altLang="ko-KR" sz="1900" b="1" dirty="0" smtClean="0"/>
              <a:t>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900" b="1" dirty="0" smtClean="0"/>
              <a:t>Output: (x , y, w, h)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 smtClean="0"/>
              <a:t>Class probabilities + </a:t>
            </a:r>
            <a:r>
              <a:rPr lang="en-US" altLang="ko-KR" sz="1500" b="1" dirty="0"/>
              <a:t>(</a:t>
            </a:r>
            <a:r>
              <a:rPr lang="en-US" altLang="ko-KR" sz="1500" b="1" dirty="0" smtClean="0"/>
              <a:t>x1 </a:t>
            </a:r>
            <a:r>
              <a:rPr lang="en-US" altLang="ko-KR" sz="1500" b="1" dirty="0"/>
              <a:t>, </a:t>
            </a:r>
            <a:r>
              <a:rPr lang="en-US" altLang="ko-KR" sz="1500" b="1" dirty="0" smtClean="0"/>
              <a:t>y1, w1, h1)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/>
              <a:t>Class probabilities + (</a:t>
            </a:r>
            <a:r>
              <a:rPr lang="en-US" altLang="ko-KR" sz="1500" b="1" dirty="0" smtClean="0"/>
              <a:t>x2 , y2, w2, h2)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666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Data Augmentation: </a:t>
            </a:r>
            <a:r>
              <a:rPr lang="en-US" altLang="ko-KR" sz="3200" b="1" dirty="0" err="1" smtClean="0"/>
              <a:t>CutMix</a:t>
            </a:r>
            <a:r>
              <a:rPr lang="en-US" altLang="ko-KR" sz="3200" b="1" dirty="0" smtClean="0"/>
              <a:t> </a:t>
            </a:r>
            <a:endParaRPr lang="en-US" altLang="ko-KR" sz="3200" b="1" dirty="0"/>
          </a:p>
        </p:txBody>
      </p:sp>
      <p:sp>
        <p:nvSpPr>
          <p:cNvPr id="3" name="오른쪽 화살표 2"/>
          <p:cNvSpPr/>
          <p:nvPr/>
        </p:nvSpPr>
        <p:spPr>
          <a:xfrm rot="10800000">
            <a:off x="5979887" y="4274907"/>
            <a:ext cx="1901371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62686" y="4148820"/>
            <a:ext cx="25109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/>
              <a:t>1</a:t>
            </a:r>
            <a:endParaRPr lang="ko-KR" altLang="en-US" sz="5000" dirty="0"/>
          </a:p>
        </p:txBody>
      </p:sp>
      <p:sp>
        <p:nvSpPr>
          <p:cNvPr id="12" name="오른쪽 화살표 11"/>
          <p:cNvSpPr/>
          <p:nvPr/>
        </p:nvSpPr>
        <p:spPr>
          <a:xfrm rot="5400000">
            <a:off x="7841342" y="3368676"/>
            <a:ext cx="950687" cy="609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76173" y="4379652"/>
            <a:ext cx="4172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개 </a:t>
            </a:r>
            <a:r>
              <a:rPr lang="en-US" altLang="ko-KR" sz="2000" b="1" dirty="0" smtClean="0"/>
              <a:t>: 0.7  </a:t>
            </a:r>
            <a:r>
              <a:rPr lang="ko-KR" altLang="en-US" sz="2000" b="1" dirty="0" smtClean="0"/>
              <a:t>고양이</a:t>
            </a:r>
            <a:r>
              <a:rPr lang="en-US" altLang="ko-KR" sz="2000" b="1" dirty="0" smtClean="0"/>
              <a:t>: 0.3</a:t>
            </a:r>
            <a:endParaRPr lang="ko-KR" altLang="en-US" sz="2000" b="1" dirty="0"/>
          </a:p>
        </p:txBody>
      </p:sp>
      <p:pic>
        <p:nvPicPr>
          <p:cNvPr id="5122" name="Picture 2" descr="C:\Users\KM LEE\Desktop\11113113134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3" y="1090406"/>
            <a:ext cx="8553088" cy="21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1713" y="5021949"/>
            <a:ext cx="283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Input </a:t>
            </a:r>
            <a:r>
              <a:rPr lang="ko-KR" altLang="en-US" b="1" dirty="0" smtClean="0"/>
              <a:t>값이 변경 </a:t>
            </a:r>
            <a:endParaRPr lang="ko-KR" altLang="en-US" b="1" dirty="0"/>
          </a:p>
        </p:txBody>
      </p:sp>
      <p:sp>
        <p:nvSpPr>
          <p:cNvPr id="15" name="오른쪽 화살표 14"/>
          <p:cNvSpPr/>
          <p:nvPr/>
        </p:nvSpPr>
        <p:spPr>
          <a:xfrm>
            <a:off x="2525488" y="5057453"/>
            <a:ext cx="1175656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73714" y="5021168"/>
            <a:ext cx="283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target </a:t>
            </a:r>
            <a:r>
              <a:rPr lang="ko-KR" altLang="en-US" b="1" dirty="0" smtClean="0"/>
              <a:t>값도 변경 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75314" y="5541337"/>
            <a:ext cx="629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Target A / Target B</a:t>
            </a:r>
            <a:r>
              <a:rPr lang="ko-KR" altLang="en-US" b="1" dirty="0" smtClean="0"/>
              <a:t>로 나누어 각 비율에 맞게 </a:t>
            </a:r>
            <a:r>
              <a:rPr lang="en-US" altLang="ko-KR" b="1" dirty="0" smtClean="0"/>
              <a:t>Loss</a:t>
            </a:r>
            <a:r>
              <a:rPr lang="ko-KR" altLang="en-US" b="1" dirty="0" smtClean="0"/>
              <a:t>를 계산</a:t>
            </a:r>
            <a:endParaRPr lang="en-US" altLang="ko-KR" b="1" dirty="0" smtClean="0"/>
          </a:p>
          <a:p>
            <a:r>
              <a:rPr lang="en-US" altLang="ko-KR" b="1" dirty="0" smtClean="0"/>
              <a:t>-</a:t>
            </a:r>
            <a:r>
              <a:rPr lang="ko-KR" altLang="en-US" b="1" dirty="0" smtClean="0"/>
              <a:t> 해당 비율에 맞게 훈련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91657" y="3441289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새로운 인풋 이미지를 생성하여 넣는 개념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67324" y="6308209"/>
            <a:ext cx="772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</a:t>
            </a:r>
            <a:r>
              <a:rPr lang="ko-KR" altLang="en-US" b="1" dirty="0" smtClean="0"/>
              <a:t>잘려지는 이미지들은 원본 이미지의 비율을 따름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잘려지는 비율은 랜덤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92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Data Augmentation: </a:t>
            </a:r>
            <a:r>
              <a:rPr lang="en-US" altLang="ko-KR" sz="3200" b="1" dirty="0"/>
              <a:t>Mosaic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7" y="830679"/>
            <a:ext cx="5768545" cy="4124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2564" y="900682"/>
            <a:ext cx="5038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4</a:t>
            </a:r>
            <a:r>
              <a:rPr lang="ko-KR" altLang="en-US" dirty="0" smtClean="0"/>
              <a:t>개의 학습 이미지를 혼합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이미지를 섞음으로써 하나의 객체로 인식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Mini Batch</a:t>
            </a:r>
            <a:r>
              <a:rPr lang="ko-KR" altLang="en-US" dirty="0" smtClean="0"/>
              <a:t>에 대한 필요성을 줄임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67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290"/>
            <a:ext cx="12192000" cy="7035290"/>
          </a:xfrm>
          <a:prstGeom prst="rect">
            <a:avLst/>
          </a:prstGeom>
        </p:spPr>
      </p:pic>
      <p:sp>
        <p:nvSpPr>
          <p:cNvPr id="8" name="슬라이드 번호 개체 틀 2"/>
          <p:cNvSpPr txBox="1">
            <a:spLocks/>
          </p:cNvSpPr>
          <p:nvPr/>
        </p:nvSpPr>
        <p:spPr>
          <a:xfrm>
            <a:off x="0" y="6492875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30</a:t>
            </a:r>
            <a:endParaRPr lang="ko-KR" altLang="en-US" sz="1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 Augmentation: Mosaic </a:t>
            </a:r>
          </a:p>
          <a:p>
            <a:r>
              <a:rPr lang="en-US" altLang="ko-KR" sz="3200" b="1" dirty="0" smtClean="0"/>
              <a:t> </a:t>
            </a:r>
            <a:endParaRPr lang="en-US" altLang="ko-KR" sz="3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6" y="763628"/>
            <a:ext cx="7078063" cy="31151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6737" y="4049476"/>
            <a:ext cx="309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image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0750" y="4902565"/>
            <a:ext cx="309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Bounding Box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66737" y="3996457"/>
            <a:ext cx="1545329" cy="46900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66736" y="4852728"/>
            <a:ext cx="1545329" cy="46900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덧셈 기호 12"/>
          <p:cNvSpPr/>
          <p:nvPr/>
        </p:nvSpPr>
        <p:spPr>
          <a:xfrm>
            <a:off x="1843455" y="4506376"/>
            <a:ext cx="317241" cy="271405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349690" y="4506376"/>
            <a:ext cx="1101012" cy="2714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05768" y="4457412"/>
            <a:ext cx="291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512 X </a:t>
            </a:r>
            <a:r>
              <a:rPr lang="en-US" altLang="ko-KR" smtClean="0"/>
              <a:t>512 image</a:t>
            </a:r>
            <a:r>
              <a:rPr lang="ko-KR" altLang="en-US" dirty="0" smtClean="0"/>
              <a:t>로 합침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867031" y="4457412"/>
            <a:ext cx="2625451" cy="39531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7716416" y="4519367"/>
            <a:ext cx="1101012" cy="2714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955108" y="4272482"/>
            <a:ext cx="2810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하나의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으로 </a:t>
            </a:r>
            <a:endParaRPr lang="en-US" altLang="ko-KR" dirty="0" smtClean="0"/>
          </a:p>
          <a:p>
            <a:r>
              <a:rPr lang="en-US" altLang="ko-KR" dirty="0" smtClean="0"/>
              <a:t>Batch size X 4</a:t>
            </a:r>
            <a:r>
              <a:rPr lang="ko-KR" altLang="en-US" dirty="0" smtClean="0"/>
              <a:t>의 효과를 얻을 수 있음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967328" y="4267804"/>
            <a:ext cx="2625451" cy="92800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9229975">
            <a:off x="7785256" y="5271421"/>
            <a:ext cx="1101012" cy="2714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77071" y="5598992"/>
            <a:ext cx="32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작은 물체가 늘어남 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477070" y="5549155"/>
            <a:ext cx="2169067" cy="46900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4450701" y="5667087"/>
            <a:ext cx="846246" cy="2714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388378" y="5620861"/>
            <a:ext cx="452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작은 물체에 대한 성능 </a:t>
            </a:r>
            <a:r>
              <a:rPr lang="en-US" altLang="ko-KR" dirty="0" smtClean="0"/>
              <a:t>UP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388378" y="5571024"/>
            <a:ext cx="2996906" cy="46900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9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332" y="1919318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기술 구현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15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074" name="Picture 2" descr="C:\Users\KM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4" y="1651000"/>
            <a:ext cx="3880179" cy="37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M LEE\Documents\카카오톡 받은 파일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71" y="1650999"/>
            <a:ext cx="3705875" cy="37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KM LEE\Documents\카카오톡 받은 파일\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068" y="1651000"/>
            <a:ext cx="3778770" cy="374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5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332" y="191931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Source Code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63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46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515A11-994F-4FD5-B4FA-FA58A44B357E}"/>
              </a:ext>
            </a:extLst>
          </p:cNvPr>
          <p:cNvSpPr txBox="1"/>
          <p:nvPr/>
        </p:nvSpPr>
        <p:spPr>
          <a:xfrm>
            <a:off x="311666" y="1195918"/>
            <a:ext cx="4859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  <a:effectLst/>
                <a:latin typeface="+mj-ea"/>
                <a:ea typeface="+mj-ea"/>
              </a:rPr>
              <a:t>Backbone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b="1" i="0" dirty="0">
                <a:effectLst/>
                <a:latin typeface="+mj-ea"/>
                <a:ea typeface="+mj-ea"/>
              </a:rPr>
              <a:t>이미지로</a:t>
            </a:r>
            <a:r>
              <a:rPr lang="ko-KR" altLang="en-US" i="0" dirty="0">
                <a:effectLst/>
                <a:latin typeface="+mj-ea"/>
                <a:ea typeface="+mj-ea"/>
              </a:rPr>
              <a:t>부터</a:t>
            </a:r>
            <a:r>
              <a:rPr lang="ko-KR" altLang="en-US" b="1" i="0" dirty="0">
                <a:effectLst/>
                <a:latin typeface="+mj-ea"/>
                <a:ea typeface="+mj-ea"/>
              </a:rPr>
              <a:t> </a:t>
            </a:r>
            <a:r>
              <a:rPr lang="en-US" altLang="ko-KR" b="1" i="0" dirty="0">
                <a:effectLst/>
                <a:latin typeface="+mj-ea"/>
                <a:ea typeface="+mj-ea"/>
              </a:rPr>
              <a:t>Feature map</a:t>
            </a:r>
            <a:r>
              <a:rPr lang="ko-KR" altLang="en-US" b="1" i="0" dirty="0">
                <a:effectLst/>
                <a:latin typeface="+mj-ea"/>
                <a:ea typeface="+mj-ea"/>
              </a:rPr>
              <a:t>을 추출</a:t>
            </a:r>
            <a:r>
              <a:rPr lang="ko-KR" altLang="en-US" b="0" i="0" dirty="0">
                <a:effectLst/>
                <a:latin typeface="+mj-ea"/>
                <a:ea typeface="+mj-ea"/>
              </a:rPr>
              <a:t>하는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부분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ex)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CSP-Darknet)</a:t>
            </a:r>
          </a:p>
          <a:p>
            <a:r>
              <a:rPr lang="en-US" altLang="ko-KR" sz="1800" b="1" dirty="0">
                <a:solidFill>
                  <a:srgbClr val="C00000"/>
                </a:solidFill>
                <a:effectLst/>
                <a:latin typeface="+mj-ea"/>
                <a:ea typeface="+mj-ea"/>
              </a:rPr>
              <a:t>Head</a:t>
            </a: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: F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eature map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의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location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작업을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수행하는 부분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8DA16B-1B0C-43C7-8BFA-1352133F5B78}"/>
              </a:ext>
            </a:extLst>
          </p:cNvPr>
          <p:cNvSpPr txBox="1"/>
          <p:nvPr/>
        </p:nvSpPr>
        <p:spPr>
          <a:xfrm>
            <a:off x="268631" y="507845"/>
            <a:ext cx="6109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rgbClr val="000000"/>
                </a:solidFill>
                <a:latin typeface="+mn-ea"/>
              </a:rPr>
              <a:t>D</a:t>
            </a:r>
            <a:r>
              <a:rPr lang="en-US" altLang="ko-KR" sz="2000" b="0" i="1" dirty="0">
                <a:solidFill>
                  <a:srgbClr val="000000"/>
                </a:solidFill>
                <a:effectLst/>
                <a:latin typeface="+mn-ea"/>
              </a:rPr>
              <a:t>etector</a:t>
            </a:r>
            <a:r>
              <a:rPr lang="ko-KR" altLang="en-US" sz="2000" b="0" i="1" dirty="0">
                <a:solidFill>
                  <a:srgbClr val="000000"/>
                </a:solidFill>
                <a:effectLst/>
                <a:latin typeface="+mn-ea"/>
              </a:rPr>
              <a:t>는 </a:t>
            </a:r>
            <a:r>
              <a:rPr lang="ko-KR" altLang="en-US" sz="2000" b="1" i="1" dirty="0">
                <a:solidFill>
                  <a:srgbClr val="000000"/>
                </a:solidFill>
                <a:effectLst/>
                <a:latin typeface="+mn-ea"/>
              </a:rPr>
              <a:t>백본</a:t>
            </a:r>
            <a:r>
              <a:rPr lang="en-US" altLang="ko-KR" sz="2000" b="0" i="1" dirty="0">
                <a:solidFill>
                  <a:srgbClr val="000000"/>
                </a:solidFill>
                <a:effectLst/>
                <a:latin typeface="+mn-ea"/>
              </a:rPr>
              <a:t>(Backbone)</a:t>
            </a:r>
            <a:r>
              <a:rPr lang="ko-KR" altLang="en-US" sz="2000" b="0" i="1" dirty="0">
                <a:solidFill>
                  <a:srgbClr val="000000"/>
                </a:solidFill>
                <a:effectLst/>
                <a:latin typeface="+mn-ea"/>
              </a:rPr>
              <a:t>과 </a:t>
            </a:r>
            <a:r>
              <a:rPr lang="ko-KR" altLang="en-US" sz="2000" b="1" i="1" dirty="0">
                <a:solidFill>
                  <a:srgbClr val="000000"/>
                </a:solidFill>
                <a:effectLst/>
                <a:latin typeface="+mn-ea"/>
              </a:rPr>
              <a:t>헤드</a:t>
            </a:r>
            <a:r>
              <a:rPr lang="en-US" altLang="ko-KR" sz="2000" b="0" i="1" dirty="0">
                <a:solidFill>
                  <a:srgbClr val="000000"/>
                </a:solidFill>
                <a:effectLst/>
                <a:latin typeface="+mn-ea"/>
              </a:rPr>
              <a:t>(Head)</a:t>
            </a:r>
            <a:r>
              <a:rPr lang="ko-KR" altLang="en-US" sz="2000" i="1" dirty="0">
                <a:solidFill>
                  <a:srgbClr val="000000"/>
                </a:solidFill>
                <a:latin typeface="+mn-ea"/>
              </a:rPr>
              <a:t>로</a:t>
            </a:r>
            <a:r>
              <a:rPr lang="ko-KR" altLang="en-US" sz="2000" b="0" i="1" dirty="0">
                <a:solidFill>
                  <a:srgbClr val="000000"/>
                </a:solidFill>
                <a:effectLst/>
                <a:latin typeface="+mn-ea"/>
              </a:rPr>
              <a:t> 구성</a:t>
            </a:r>
            <a:endParaRPr lang="en-US" altLang="ko-KR" sz="2000" b="0" i="1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41A7973-7989-42E5-AFDD-7B5DF4F68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937" y="961907"/>
            <a:ext cx="6573152" cy="54465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CCD469B-F639-499C-B218-A1FB1DBE8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11" y="2684211"/>
            <a:ext cx="47244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47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C7BE351-50A2-4D37-A984-EFA4EEDD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31" y="951926"/>
            <a:ext cx="11613370" cy="52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48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3A50DC-E592-4323-A5CE-70CD14E5EC9C}"/>
              </a:ext>
            </a:extLst>
          </p:cNvPr>
          <p:cNvSpPr txBox="1"/>
          <p:nvPr/>
        </p:nvSpPr>
        <p:spPr>
          <a:xfrm>
            <a:off x="6408990" y="2321985"/>
            <a:ext cx="4683209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831"/>
                </a:solidFill>
                <a:latin typeface="+mj-ea"/>
                <a:ea typeface="+mj-ea"/>
              </a:rPr>
              <a:t>Feature Map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의 </a:t>
            </a: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절반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만 </a:t>
            </a:r>
            <a:r>
              <a:rPr lang="en-US" altLang="ko-KR" dirty="0">
                <a:solidFill>
                  <a:srgbClr val="222831"/>
                </a:solidFill>
                <a:latin typeface="+mj-ea"/>
                <a:ea typeface="+mj-ea"/>
              </a:rPr>
              <a:t>Bottleneck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통과</a:t>
            </a: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222831"/>
                </a:solidFill>
                <a:latin typeface="+mj-ea"/>
                <a:ea typeface="+mj-ea"/>
              </a:rPr>
              <a:t>연산량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 감소</a:t>
            </a: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정확도</a:t>
            </a:r>
            <a:r>
              <a:rPr lang="ko-KR" altLang="en-US" dirty="0">
                <a:solidFill>
                  <a:srgbClr val="222831"/>
                </a:solidFill>
                <a:latin typeface="+mj-ea"/>
                <a:ea typeface="+mj-ea"/>
              </a:rPr>
              <a:t> 상승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607D5-E12E-4A2F-971C-526CDAC9B98A}"/>
              </a:ext>
            </a:extLst>
          </p:cNvPr>
          <p:cNvSpPr txBox="1"/>
          <p:nvPr/>
        </p:nvSpPr>
        <p:spPr>
          <a:xfrm>
            <a:off x="714352" y="982971"/>
            <a:ext cx="5381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222831"/>
                </a:solidFill>
                <a:latin typeface="-apple-system"/>
              </a:rPr>
              <a:t>CSP</a:t>
            </a:r>
            <a:r>
              <a:rPr lang="en-US" altLang="ko-KR" dirty="0">
                <a:solidFill>
                  <a:srgbClr val="222831"/>
                </a:solidFill>
                <a:latin typeface="-apple-system"/>
              </a:rPr>
              <a:t>(Cross-Stage-Partial-Connections)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9AC1A3-2D05-41F7-9D67-E692974D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85" y="1973713"/>
            <a:ext cx="5585963" cy="34891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9B2A82-6B44-43DF-9CF8-CCA58656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499" y="3398268"/>
            <a:ext cx="295316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49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3A50DC-E592-4323-A5CE-70CD14E5EC9C}"/>
              </a:ext>
            </a:extLst>
          </p:cNvPr>
          <p:cNvSpPr txBox="1"/>
          <p:nvPr/>
        </p:nvSpPr>
        <p:spPr>
          <a:xfrm>
            <a:off x="428299" y="5416877"/>
            <a:ext cx="790738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831"/>
                </a:solidFill>
                <a:effectLst/>
                <a:latin typeface="-apple-system"/>
              </a:rPr>
              <a:t>Feature map</a:t>
            </a:r>
            <a:r>
              <a:rPr lang="ko-KR" altLang="en-US" b="0" i="0" dirty="0">
                <a:solidFill>
                  <a:srgbClr val="222831"/>
                </a:solidFill>
                <a:effectLst/>
                <a:latin typeface="-apple-system"/>
              </a:rPr>
              <a:t>을 정제</a:t>
            </a:r>
            <a:r>
              <a:rPr lang="en-US" altLang="ko-KR" b="0" i="0" dirty="0">
                <a:solidFill>
                  <a:srgbClr val="222831"/>
                </a:solidFill>
                <a:effectLst/>
                <a:latin typeface="-apple-system"/>
              </a:rPr>
              <a:t>(Refinement), </a:t>
            </a:r>
            <a:r>
              <a:rPr lang="ko-KR" altLang="en-US" b="0" i="0" dirty="0">
                <a:solidFill>
                  <a:srgbClr val="222831"/>
                </a:solidFill>
                <a:effectLst/>
                <a:latin typeface="-apple-system"/>
              </a:rPr>
              <a:t>재구성</a:t>
            </a:r>
            <a:r>
              <a:rPr lang="en-US" altLang="ko-KR" b="0" i="0" dirty="0">
                <a:solidFill>
                  <a:srgbClr val="222831"/>
                </a:solidFill>
                <a:effectLst/>
                <a:latin typeface="-apple-system"/>
              </a:rPr>
              <a:t>(Reconfiguration) </a:t>
            </a:r>
            <a:r>
              <a:rPr lang="ko-KR" altLang="en-US" b="0" i="0" dirty="0">
                <a:solidFill>
                  <a:srgbClr val="222831"/>
                </a:solidFill>
                <a:effectLst/>
                <a:latin typeface="-apple-system"/>
              </a:rPr>
              <a:t>하는 부분</a:t>
            </a:r>
            <a:endParaRPr lang="en-US" altLang="ko-KR" b="0" i="0" dirty="0">
              <a:solidFill>
                <a:srgbClr val="222831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607D5-E12E-4A2F-971C-526CDAC9B98A}"/>
              </a:ext>
            </a:extLst>
          </p:cNvPr>
          <p:cNvSpPr txBox="1"/>
          <p:nvPr/>
        </p:nvSpPr>
        <p:spPr>
          <a:xfrm>
            <a:off x="196469" y="625684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0" i="0" dirty="0" err="1">
                <a:solidFill>
                  <a:srgbClr val="222831"/>
                </a:solidFill>
                <a:effectLst/>
                <a:latin typeface="-apple-system"/>
              </a:rPr>
              <a:t>BottleneckCSP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FB687E-078E-4FA5-92E5-31F8CCAB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41" y="1108499"/>
            <a:ext cx="11726917" cy="42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1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Improvement of YOLO Algorithm</a:t>
            </a:r>
            <a:endParaRPr lang="en-US" altLang="ko-KR" sz="3200" b="1" dirty="0"/>
          </a:p>
        </p:txBody>
      </p:sp>
      <p:pic>
        <p:nvPicPr>
          <p:cNvPr id="7170" name="Picture 2" descr="C:\Users\KM LEE\Desktop\1uu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349829"/>
            <a:ext cx="11772537" cy="92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1543" y="1553029"/>
            <a:ext cx="7634514" cy="566057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3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50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3A50DC-E592-4323-A5CE-70CD14E5EC9C}"/>
              </a:ext>
            </a:extLst>
          </p:cNvPr>
          <p:cNvSpPr txBox="1"/>
          <p:nvPr/>
        </p:nvSpPr>
        <p:spPr>
          <a:xfrm>
            <a:off x="6408990" y="2321985"/>
            <a:ext cx="468320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222831"/>
                </a:solidFill>
                <a:latin typeface="+mj-ea"/>
                <a:ea typeface="+mj-ea"/>
              </a:rPr>
              <a:t>BottleneckCSP</a:t>
            </a: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와 유사한</a:t>
            </a:r>
            <a:r>
              <a:rPr lang="en-US" altLang="ko-KR" b="1" dirty="0">
                <a:solidFill>
                  <a:srgbClr val="222831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구조</a:t>
            </a:r>
            <a:endParaRPr lang="en-US" altLang="ko-KR" b="1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절반만 </a:t>
            </a:r>
            <a:r>
              <a:rPr lang="en-US" altLang="ko-KR" b="1" dirty="0">
                <a:solidFill>
                  <a:srgbClr val="222831"/>
                </a:solidFill>
                <a:latin typeface="+mj-ea"/>
                <a:ea typeface="+mj-ea"/>
              </a:rPr>
              <a:t>Bottleneck </a:t>
            </a: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통과</a:t>
            </a:r>
            <a:endParaRPr lang="en-US" altLang="ko-KR" b="1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22283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22831"/>
                </a:solidFill>
                <a:latin typeface="+mj-ea"/>
                <a:ea typeface="+mj-ea"/>
              </a:rPr>
              <a:t>간단한 구조 사용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607D5-E12E-4A2F-971C-526CDAC9B98A}"/>
              </a:ext>
            </a:extLst>
          </p:cNvPr>
          <p:cNvSpPr txBox="1"/>
          <p:nvPr/>
        </p:nvSpPr>
        <p:spPr>
          <a:xfrm>
            <a:off x="604241" y="673554"/>
            <a:ext cx="411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22831"/>
                </a:solidFill>
                <a:latin typeface="-apple-system"/>
              </a:rPr>
              <a:t>C3 module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DC3BE2-0FFA-4940-9EFD-0ABB094A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41" y="1162067"/>
            <a:ext cx="5685176" cy="53285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D8303D-254F-49D3-AEC9-1F48E6155ED6}"/>
              </a:ext>
            </a:extLst>
          </p:cNvPr>
          <p:cNvSpPr/>
          <p:nvPr/>
        </p:nvSpPr>
        <p:spPr>
          <a:xfrm>
            <a:off x="2825031" y="2743754"/>
            <a:ext cx="762230" cy="251209"/>
          </a:xfrm>
          <a:prstGeom prst="rect">
            <a:avLst/>
          </a:prstGeom>
          <a:solidFill>
            <a:srgbClr val="C5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5E17D-AA71-4169-9C8B-64733CF80FE6}"/>
              </a:ext>
            </a:extLst>
          </p:cNvPr>
          <p:cNvSpPr/>
          <p:nvPr/>
        </p:nvSpPr>
        <p:spPr>
          <a:xfrm>
            <a:off x="2548937" y="3663180"/>
            <a:ext cx="1334513" cy="251209"/>
          </a:xfrm>
          <a:prstGeom prst="rect">
            <a:avLst/>
          </a:prstGeom>
          <a:solidFill>
            <a:srgbClr val="EF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Bottleneck x N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37048F-0A1E-4787-B1C6-95F921681989}"/>
              </a:ext>
            </a:extLst>
          </p:cNvPr>
          <p:cNvSpPr/>
          <p:nvPr/>
        </p:nvSpPr>
        <p:spPr>
          <a:xfrm>
            <a:off x="1310023" y="3663180"/>
            <a:ext cx="762230" cy="251209"/>
          </a:xfrm>
          <a:prstGeom prst="rect">
            <a:avLst/>
          </a:prstGeom>
          <a:solidFill>
            <a:srgbClr val="C5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1ACC48-BE7C-4133-B884-1A46D741C923}"/>
              </a:ext>
            </a:extLst>
          </p:cNvPr>
          <p:cNvSpPr/>
          <p:nvPr/>
        </p:nvSpPr>
        <p:spPr>
          <a:xfrm>
            <a:off x="4841089" y="3914389"/>
            <a:ext cx="762230" cy="251209"/>
          </a:xfrm>
          <a:prstGeom prst="rect">
            <a:avLst/>
          </a:prstGeom>
          <a:solidFill>
            <a:srgbClr val="C5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3EDF98-6846-4019-B0B9-D7B0BCE2B354}"/>
              </a:ext>
            </a:extLst>
          </p:cNvPr>
          <p:cNvSpPr/>
          <p:nvPr/>
        </p:nvSpPr>
        <p:spPr>
          <a:xfrm>
            <a:off x="4820992" y="3351126"/>
            <a:ext cx="762230" cy="251209"/>
          </a:xfrm>
          <a:prstGeom prst="rect">
            <a:avLst/>
          </a:prstGeom>
          <a:solidFill>
            <a:srgbClr val="C5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742F1C-5B24-4229-AE77-7AE6C055810E}"/>
              </a:ext>
            </a:extLst>
          </p:cNvPr>
          <p:cNvSpPr/>
          <p:nvPr/>
        </p:nvSpPr>
        <p:spPr>
          <a:xfrm>
            <a:off x="2825031" y="5548778"/>
            <a:ext cx="762230" cy="251209"/>
          </a:xfrm>
          <a:prstGeom prst="rect">
            <a:avLst/>
          </a:prstGeom>
          <a:solidFill>
            <a:srgbClr val="C55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92D7F2-9324-4678-B4E6-A3EF5F117430}"/>
              </a:ext>
            </a:extLst>
          </p:cNvPr>
          <p:cNvSpPr/>
          <p:nvPr/>
        </p:nvSpPr>
        <p:spPr>
          <a:xfrm>
            <a:off x="2825507" y="4692400"/>
            <a:ext cx="762230" cy="251209"/>
          </a:xfrm>
          <a:prstGeom prst="rect">
            <a:avLst/>
          </a:prstGeom>
          <a:solidFill>
            <a:srgbClr val="46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Concat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48D57D-2683-4079-844E-8FCF7AF85B87}"/>
              </a:ext>
            </a:extLst>
          </p:cNvPr>
          <p:cNvSpPr/>
          <p:nvPr/>
        </p:nvSpPr>
        <p:spPr>
          <a:xfrm>
            <a:off x="2814983" y="2070776"/>
            <a:ext cx="762230" cy="251209"/>
          </a:xfrm>
          <a:prstGeom prst="rect">
            <a:avLst/>
          </a:prstGeom>
          <a:solidFill>
            <a:srgbClr val="02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0B2F5F-F438-453D-B78D-D0CFB58CC464}"/>
              </a:ext>
            </a:extLst>
          </p:cNvPr>
          <p:cNvSpPr/>
          <p:nvPr/>
        </p:nvSpPr>
        <p:spPr>
          <a:xfrm>
            <a:off x="4834863" y="2725734"/>
            <a:ext cx="762230" cy="251209"/>
          </a:xfrm>
          <a:prstGeom prst="rect">
            <a:avLst/>
          </a:prstGeom>
          <a:solidFill>
            <a:srgbClr val="02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endParaRPr lang="ko-KR" altLang="en-US" sz="1400" b="1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0E31DB-A9F9-4C1B-95EC-232471D308B8}"/>
              </a:ext>
            </a:extLst>
          </p:cNvPr>
          <p:cNvSpPr/>
          <p:nvPr/>
        </p:nvSpPr>
        <p:spPr>
          <a:xfrm>
            <a:off x="4352151" y="2403729"/>
            <a:ext cx="885039" cy="251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0"/>
                <a:solidFill>
                  <a:srgbClr val="E18B58"/>
                </a:solidFill>
                <a:highlight>
                  <a:srgbClr val="FFFFFF"/>
                </a:highlight>
              </a:rPr>
              <a:t>Bottleneck</a:t>
            </a:r>
            <a:endParaRPr lang="ko-KR" altLang="en-US" sz="1200" b="1" dirty="0">
              <a:ln w="0"/>
              <a:solidFill>
                <a:srgbClr val="E18B58"/>
              </a:solidFill>
              <a:highlight>
                <a:srgbClr val="FFFFFF"/>
              </a:highligh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728ADA-E104-4A82-A52E-373AF2A935E0}"/>
              </a:ext>
            </a:extLst>
          </p:cNvPr>
          <p:cNvSpPr/>
          <p:nvPr/>
        </p:nvSpPr>
        <p:spPr>
          <a:xfrm>
            <a:off x="791100" y="1329298"/>
            <a:ext cx="686008" cy="49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 w="0"/>
                <a:solidFill>
                  <a:srgbClr val="A90000"/>
                </a:solidFill>
              </a:rPr>
              <a:t>C3</a:t>
            </a:r>
            <a:endParaRPr lang="ko-KR" altLang="en-US" b="1" dirty="0">
              <a:ln w="0"/>
              <a:solidFill>
                <a:srgbClr val="A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6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79E6F9-D7D3-4B6B-B6E2-0B3BB211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B06A3-AFA7-4E20-94E8-2B4AF1DE58B6}" type="slidenum">
              <a:rPr lang="ko-KR" altLang="en-US" smtClean="0"/>
              <a:t>51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0EE35A-2F6B-47A9-88BE-6DAD024CDC0E}"/>
              </a:ext>
            </a:extLst>
          </p:cNvPr>
          <p:cNvGrpSpPr/>
          <p:nvPr/>
        </p:nvGrpSpPr>
        <p:grpSpPr>
          <a:xfrm>
            <a:off x="9810434" y="5799987"/>
            <a:ext cx="2313820" cy="1058013"/>
            <a:chOff x="9810434" y="5799987"/>
            <a:chExt cx="2313820" cy="1058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13CE0-5F7B-4FCE-8D3F-24D57485F494}"/>
                </a:ext>
              </a:extLst>
            </p:cNvPr>
            <p:cNvSpPr/>
            <p:nvPr/>
          </p:nvSpPr>
          <p:spPr>
            <a:xfrm>
              <a:off x="9810434" y="6095456"/>
              <a:ext cx="1461624" cy="392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E3CD91-B75F-47BD-9471-F756D077D7A6}"/>
                </a:ext>
              </a:extLst>
            </p:cNvPr>
            <p:cNvSpPr/>
            <p:nvPr/>
          </p:nvSpPr>
          <p:spPr>
            <a:xfrm>
              <a:off x="10662630" y="5799987"/>
              <a:ext cx="1461624" cy="1058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8607D5-E12E-4A2F-971C-526CDAC9B98A}"/>
              </a:ext>
            </a:extLst>
          </p:cNvPr>
          <p:cNvSpPr txBox="1"/>
          <p:nvPr/>
        </p:nvSpPr>
        <p:spPr>
          <a:xfrm>
            <a:off x="196469" y="625684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i="0" dirty="0">
                <a:solidFill>
                  <a:srgbClr val="222831"/>
                </a:solidFill>
                <a:effectLst/>
                <a:latin typeface="-apple-system"/>
              </a:rPr>
              <a:t>Neck</a:t>
            </a:r>
            <a:r>
              <a:rPr lang="ko-KR" altLang="en-US" b="1" i="0" dirty="0">
                <a:solidFill>
                  <a:srgbClr val="222831"/>
                </a:solidFill>
                <a:effectLst/>
                <a:latin typeface="-apple-system"/>
              </a:rPr>
              <a:t>은 </a:t>
            </a:r>
            <a:r>
              <a:rPr lang="en-US" altLang="ko-KR" b="1" i="0" dirty="0">
                <a:solidFill>
                  <a:srgbClr val="222831"/>
                </a:solidFill>
                <a:effectLst/>
                <a:latin typeface="-apple-system"/>
              </a:rPr>
              <a:t>Backbone</a:t>
            </a:r>
            <a:r>
              <a:rPr lang="ko-KR" altLang="en-US" b="1" i="0" dirty="0">
                <a:solidFill>
                  <a:srgbClr val="222831"/>
                </a:solidFill>
                <a:effectLst/>
                <a:latin typeface="-apple-system"/>
              </a:rPr>
              <a:t>과 </a:t>
            </a:r>
            <a:r>
              <a:rPr lang="en-US" altLang="ko-KR" b="1" i="0" dirty="0">
                <a:solidFill>
                  <a:srgbClr val="222831"/>
                </a:solidFill>
                <a:effectLst/>
                <a:latin typeface="-apple-system"/>
              </a:rPr>
              <a:t>Head</a:t>
            </a:r>
            <a:r>
              <a:rPr lang="ko-KR" altLang="en-US" b="1" i="0" dirty="0">
                <a:solidFill>
                  <a:srgbClr val="222831"/>
                </a:solidFill>
                <a:effectLst/>
                <a:latin typeface="-apple-system"/>
              </a:rPr>
              <a:t>를 연결하는 부분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65263B-FA5F-4D37-97B0-2AC5B064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98" y="1066722"/>
            <a:ext cx="9706404" cy="27502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7263CD-128B-45DB-A6DE-3A1760CA6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080" y="3837107"/>
            <a:ext cx="9823840" cy="27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76CB35-E1FC-4327-8E58-6E04DD7EF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332" y="191931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Q &amp; A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0" y="6492875"/>
            <a:ext cx="274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1</a:t>
            </a:r>
            <a:endParaRPr lang="ko-KR" altLang="en-US" sz="18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47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Improvement of YOLO Algorithm</a:t>
            </a:r>
            <a:endParaRPr lang="en-US" altLang="ko-KR" sz="3200" b="1" dirty="0"/>
          </a:p>
        </p:txBody>
      </p:sp>
      <p:pic>
        <p:nvPicPr>
          <p:cNvPr id="7170" name="Picture 2" descr="C:\Users\KM LEE\Desktop\1uu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349829"/>
            <a:ext cx="11772537" cy="92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1543" y="1553029"/>
            <a:ext cx="7634514" cy="566057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6057" y="2481943"/>
            <a:ext cx="743131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YOLO v1 : </a:t>
            </a:r>
            <a:r>
              <a:rPr lang="ko-KR" altLang="en-US" b="1" dirty="0" smtClean="0"/>
              <a:t>가깝게 붙어 있는 물체를 잘 탐지 하지 못함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              작은 물체를 잘 탐지하지 못함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1539" y="3891073"/>
            <a:ext cx="820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YOLO v2 </a:t>
            </a:r>
            <a:r>
              <a:rPr lang="en-US" altLang="ko-KR" dirty="0" smtClean="0"/>
              <a:t>: </a:t>
            </a:r>
            <a:r>
              <a:rPr lang="ko-KR" altLang="en-US" b="1" dirty="0" smtClean="0"/>
              <a:t>빠른 속도와 괜찮은 정확도를 가졌지만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              작은 물체와 겹치는 물체들을 효과적으로 </a:t>
            </a:r>
            <a:r>
              <a:rPr lang="en-US" altLang="ko-KR" b="1" dirty="0" smtClean="0"/>
              <a:t>Localization </a:t>
            </a:r>
            <a:r>
              <a:rPr lang="ko-KR" altLang="en-US" b="1" dirty="0" smtClean="0"/>
              <a:t>하지 못함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1540" y="5425807"/>
            <a:ext cx="820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YOLO v3 </a:t>
            </a:r>
            <a:r>
              <a:rPr lang="en-US" altLang="ko-KR" dirty="0" smtClean="0"/>
              <a:t>: </a:t>
            </a:r>
            <a:r>
              <a:rPr lang="ko-KR" altLang="en-US" b="1" dirty="0" smtClean="0"/>
              <a:t>빠른 속도와 괜찮은 정확도를 가졌지만 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              상대적으로 낮은 정확도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특히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작은 </a:t>
            </a:r>
            <a:r>
              <a:rPr lang="en-US" altLang="ko-KR" b="1" dirty="0" smtClean="0"/>
              <a:t>object</a:t>
            </a:r>
            <a:r>
              <a:rPr lang="ko-KR" altLang="en-US" b="1" dirty="0" smtClean="0"/>
              <a:t>에 대해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51539" y="2481943"/>
            <a:ext cx="5979890" cy="869790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1539" y="3891073"/>
            <a:ext cx="7924804" cy="92333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51539" y="5425807"/>
            <a:ext cx="7924804" cy="923330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998685" y="3455803"/>
            <a:ext cx="515255" cy="37721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3998683" y="4873782"/>
            <a:ext cx="515257" cy="438447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7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pic>
        <p:nvPicPr>
          <p:cNvPr id="12290" name="Picture 2" descr="C:\Users\KM LEE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68" y="1125172"/>
            <a:ext cx="10451646" cy="503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-2362200" y="6492875"/>
            <a:ext cx="2743200" cy="365125"/>
          </a:xfrm>
        </p:spPr>
        <p:txBody>
          <a:bodyPr/>
          <a:lstStyle/>
          <a:p>
            <a:fld id="{AD40A28B-2717-4A4B-A060-DA7F8A2C8A9A}" type="slidenum">
              <a:rPr lang="ko-KR" altLang="en-US" sz="1800" b="1" smtClean="0"/>
              <a:t>7</a:t>
            </a:fld>
            <a:endParaRPr lang="ko-KR" altLang="en-US" sz="1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9967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One-Stage Detector </a:t>
            </a:r>
            <a:r>
              <a:rPr lang="en-US" altLang="ko-KR" sz="3200" b="1" dirty="0" err="1" smtClean="0"/>
              <a:t>vs</a:t>
            </a:r>
            <a:r>
              <a:rPr lang="en-US" altLang="ko-KR" sz="3200" b="1" dirty="0" smtClean="0"/>
              <a:t> Two-Stage Detector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87387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pic>
        <p:nvPicPr>
          <p:cNvPr id="13314" name="Picture 2" descr="C:\Users\KM LEE\Desktop\fbb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2" y="1081857"/>
            <a:ext cx="11706497" cy="34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9521368" y="1364346"/>
            <a:ext cx="0" cy="3077028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579424" y="1494982"/>
            <a:ext cx="2162633" cy="281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7329714" y="4209143"/>
            <a:ext cx="406400" cy="957943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 descr="C:\Users\KM LEE\Desktop\vxb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5" y="4614817"/>
            <a:ext cx="6576785" cy="18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077029" y="5805718"/>
            <a:ext cx="1219200" cy="3193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-2417358" y="6501811"/>
            <a:ext cx="2743200" cy="365125"/>
          </a:xfrm>
        </p:spPr>
        <p:txBody>
          <a:bodyPr/>
          <a:lstStyle/>
          <a:p>
            <a:fld id="{AD40A28B-2717-4A4B-A060-DA7F8A2C8A9A}" type="slidenum">
              <a:rPr lang="ko-KR" altLang="en-US" sz="1800" b="1" smtClean="0"/>
              <a:t>8</a:t>
            </a:fld>
            <a:endParaRPr lang="ko-KR" altLang="en-US" sz="1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9967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One-Stage Detector : YOLO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80871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910A2E-658E-48E8-9B56-2A1C32904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2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73A29-E1BB-4444-B875-1F809132A0DC}"/>
              </a:ext>
            </a:extLst>
          </p:cNvPr>
          <p:cNvSpPr txBox="1"/>
          <p:nvPr/>
        </p:nvSpPr>
        <p:spPr>
          <a:xfrm>
            <a:off x="1266737" y="157953"/>
            <a:ext cx="10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Backbone - Neck - Head</a:t>
            </a:r>
            <a:endParaRPr lang="en-US" altLang="ko-KR" sz="3200" b="1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A28B-2717-4A4B-A060-DA7F8A2C8A9A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9459" name="Picture 3" descr="C:\Users\KM LEE\Desktop\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37" y="1052965"/>
            <a:ext cx="1773737" cy="505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V="1">
            <a:off x="2830285" y="2885053"/>
            <a:ext cx="2380343" cy="6966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3760" y="2700387"/>
            <a:ext cx="6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Backbone: Image net</a:t>
            </a:r>
            <a:r>
              <a:rPr lang="ko-KR" altLang="en-US" b="1" dirty="0" smtClean="0"/>
              <a:t>에서 </a:t>
            </a:r>
            <a:r>
              <a:rPr lang="en-US" altLang="ko-KR" b="1" dirty="0" smtClean="0"/>
              <a:t>pre-trained </a:t>
            </a:r>
            <a:r>
              <a:rPr lang="ko-KR" altLang="en-US" b="1" dirty="0" smtClean="0"/>
              <a:t>된 </a:t>
            </a:r>
            <a:r>
              <a:rPr lang="en-US" altLang="ko-KR" b="1" dirty="0" smtClean="0"/>
              <a:t>backbone network</a:t>
            </a:r>
            <a:endParaRPr lang="ko-KR" altLang="en-US" b="1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801257" y="1320800"/>
            <a:ext cx="2249715" cy="2032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10628" y="1136134"/>
            <a:ext cx="6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Head: Class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Bounding box</a:t>
            </a:r>
            <a:r>
              <a:rPr lang="ko-KR" altLang="en-US" b="1" dirty="0" smtClean="0"/>
              <a:t>를 예측</a:t>
            </a:r>
            <a:endParaRPr lang="ko-KR" altLang="en-US" b="1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619828" y="2097314"/>
            <a:ext cx="2249715" cy="2032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50972" y="1912648"/>
            <a:ext cx="6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Neck: </a:t>
            </a:r>
            <a:r>
              <a:rPr lang="ko-KR" altLang="en-US" b="1" dirty="0" smtClean="0"/>
              <a:t>서로 다른 </a:t>
            </a:r>
            <a:r>
              <a:rPr lang="en-US" altLang="ko-KR" b="1" dirty="0" smtClean="0"/>
              <a:t>scale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feature map</a:t>
            </a:r>
            <a:r>
              <a:rPr lang="ko-KR" altLang="en-US" b="1" dirty="0" smtClean="0"/>
              <a:t>을 수집하는 </a:t>
            </a:r>
            <a:r>
              <a:rPr lang="en-US" altLang="ko-KR" b="1" dirty="0" smtClean="0"/>
              <a:t>layer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78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8105</TotalTime>
  <Words>1462</Words>
  <Application>Microsoft Office PowerPoint</Application>
  <PresentationFormat>와이드스크린</PresentationFormat>
  <Paragraphs>428</Paragraphs>
  <Slides>52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-apple-system</vt:lpstr>
      <vt:lpstr>HY강M</vt:lpstr>
      <vt:lpstr>HY견고딕</vt:lpstr>
      <vt:lpstr>Noto Sans</vt:lpstr>
      <vt:lpstr>Noto Sans Demilight</vt:lpstr>
      <vt:lpstr>맑은 고딕</vt:lpstr>
      <vt:lpstr>Arial</vt:lpstr>
      <vt:lpstr>Wingdings</vt:lpstr>
      <vt:lpstr>Office 테마</vt:lpstr>
      <vt:lpstr>YOLOv4 </vt:lpstr>
      <vt:lpstr>Index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기술 구현 </vt:lpstr>
      <vt:lpstr>PowerPoint 프레젠테이션</vt:lpstr>
      <vt:lpstr>Source Code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StyleCLIP</dc:title>
  <dc:creator>김은탁</dc:creator>
  <cp:lastModifiedBy>bitcamp</cp:lastModifiedBy>
  <cp:revision>129</cp:revision>
  <dcterms:created xsi:type="dcterms:W3CDTF">2022-04-01T00:46:22Z</dcterms:created>
  <dcterms:modified xsi:type="dcterms:W3CDTF">2022-04-12T00:11:54Z</dcterms:modified>
</cp:coreProperties>
</file>